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Consolas" panose="020B0609020204030204" pitchFamily="49" charset="0"/>
      <p:regular r:id="rId26"/>
      <p:bold r:id="rId27"/>
      <p:italic r:id="rId28"/>
      <p:boldItalic r:id="rId29"/>
    </p:embeddedFont>
    <p:embeddedFont>
      <p:font typeface="Crimson Text" panose="020B0604020202020204" charset="0"/>
      <p:regular r:id="rId30"/>
      <p:bold r:id="rId31"/>
      <p:italic r:id="rId32"/>
      <p:boldItalic r:id="rId33"/>
    </p:embeddedFont>
    <p:embeddedFont>
      <p:font typeface="Georgia" panose="02040502050405020303" pitchFamily="18"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Open Sans ExtraBold" panose="020B0906030804020204" pitchFamily="34" charset="0"/>
      <p:bold r:id="rId42"/>
      <p:boldItalic r:id="rId43"/>
    </p:embeddedFont>
    <p:embeddedFont>
      <p:font typeface="Open Sans Light" panose="020B0306030504020204" pitchFamily="34" charset="0"/>
      <p:regular r:id="rId44"/>
      <p:bold r:id="rId45"/>
      <p:italic r:id="rId46"/>
      <p:boldItalic r:id="rId47"/>
    </p:embeddedFont>
    <p:embeddedFont>
      <p:font typeface="Open Sans SemiBold" panose="020B0706030804020204" pitchFamily="34" charset="0"/>
      <p:regular r:id="rId48"/>
      <p:bold r:id="rId49"/>
      <p:italic r:id="rId50"/>
      <p:boldItalic r:id="rId51"/>
    </p:embeddedFont>
    <p:embeddedFont>
      <p:font typeface="Oswald Medium" panose="00000600000000000000" pitchFamily="2" charset="0"/>
      <p:regular r:id="rId52"/>
      <p:bold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esmartforkids.org/resourc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verytownresearch.org/stolen-guns-pose-tremendous-risk-public-safet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omentsthatsurvive.org/resource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verytownsupportfund.org/everytown-survivor-network/resources-for-victims-and-survivors-of-gun-violen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besmartforkids.org/resourc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6abc.com/shooting-child-shot-toddler-accidental/12085972/" TargetMode="External"/><Relationship Id="rId3" Type="http://schemas.openxmlformats.org/officeDocument/2006/relationships/hyperlink" Target="https://docs.google.com/document/d/1wfrqPUDRsssECCeRUMM6qKnCnXQfJrP6ZwHrs-E7Za8/edit" TargetMode="External"/><Relationship Id="rId7" Type="http://schemas.openxmlformats.org/officeDocument/2006/relationships/hyperlink" Target="https://www.clickondetroit.com/news/local/2021/12/01/sheriff-oxford-high-school-shooter-used-9-mm-pistol-recently-purchased-by-father/"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verytownresearch.org/maps/gunfire-on-school-grounds/" TargetMode="External"/><Relationship Id="rId5" Type="http://schemas.openxmlformats.org/officeDocument/2006/relationships/hyperlink" Target="https://momentsthatsurvive.org/stories/" TargetMode="External"/><Relationship Id="rId10" Type="http://schemas.openxmlformats.org/officeDocument/2006/relationships/hyperlink" Target="https://abc13.com/spring-teenage-boys-shot-attempted-murder-suicide-windrose-west-neighborhood-shots-fired-round-rose-court/12093027/" TargetMode="External"/><Relationship Id="rId4" Type="http://schemas.openxmlformats.org/officeDocument/2006/relationships/hyperlink" Target="https://everytownresearch.org/maps/notanaccident/" TargetMode="External"/><Relationship Id="rId9" Type="http://schemas.openxmlformats.org/officeDocument/2006/relationships/hyperlink" Target="https://www.newsweek.com/loaded-gun-brought-elementary-school-7-year-old-days-after-uvalde-171067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50e3684b0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50e3684b0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rgbClr val="333333"/>
                </a:solidFill>
                <a:latin typeface="Open Sans"/>
                <a:ea typeface="Open Sans"/>
                <a:cs typeface="Open Sans"/>
                <a:sym typeface="Open Sans"/>
              </a:rPr>
              <a:t>START OF PRESENTATION</a:t>
            </a:r>
            <a:r>
              <a:rPr lang="en" b="1">
                <a:solidFill>
                  <a:srgbClr val="333333"/>
                </a:solidFill>
                <a:latin typeface="Open Sans"/>
                <a:ea typeface="Open Sans"/>
                <a:cs typeface="Open Sans"/>
                <a:sym typeface="Open Sans"/>
              </a:rPr>
              <a:t> </a:t>
            </a:r>
            <a:endParaRPr b="1">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1</a:t>
            </a:r>
            <a:r>
              <a:rPr lang="en">
                <a:solidFill>
                  <a:srgbClr val="333333"/>
                </a:solidFill>
                <a:latin typeface="Open Sans"/>
                <a:ea typeface="Open Sans"/>
                <a:cs typeface="Open Sans"/>
                <a:sym typeface="Open Sans"/>
              </a:rPr>
              <a:t> - Be SMART is a program developed by Everytown for Gun Safety Support Fund to bring together parents and all adults concerned about kids, guns, and safety. Introduce yourself.</a:t>
            </a:r>
            <a:endParaRPr b="1">
              <a:solidFill>
                <a:schemeClr val="dk1"/>
              </a:solidFill>
              <a:highlight>
                <a:srgbClr val="FFFF00"/>
              </a:highlight>
              <a:latin typeface="Open Sans"/>
              <a:ea typeface="Open Sans"/>
              <a:cs typeface="Open Sans"/>
              <a:sym typeface="Open Sans"/>
            </a:endParaRPr>
          </a:p>
          <a:p>
            <a:pPr marL="0" lvl="0" indent="0" algn="l" rtl="0">
              <a:spcBef>
                <a:spcPts val="0"/>
              </a:spcBef>
              <a:spcAft>
                <a:spcPts val="0"/>
              </a:spcAft>
              <a:buNone/>
            </a:pPr>
            <a:endParaRPr>
              <a:latin typeface="Open Sans Light"/>
              <a:ea typeface="Open Sans Light"/>
              <a:cs typeface="Open Sans Light"/>
              <a:sym typeface="Open Sans 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50e3684b04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50e3684b0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highlight>
                  <a:srgbClr val="FFFFFF"/>
                </a:highlight>
                <a:latin typeface="Open Sans"/>
                <a:ea typeface="Open Sans"/>
                <a:cs typeface="Open Sans"/>
                <a:sym typeface="Open Sans"/>
              </a:rPr>
              <a:t>SLIDE 10 </a:t>
            </a:r>
            <a:r>
              <a:rPr lang="en">
                <a:solidFill>
                  <a:schemeClr val="dk1"/>
                </a:solidFill>
                <a:highlight>
                  <a:srgbClr val="FFFFFF"/>
                </a:highlight>
                <a:latin typeface="Open Sans"/>
                <a:ea typeface="Open Sans"/>
                <a:cs typeface="Open Sans"/>
                <a:sym typeface="Open Sans"/>
              </a:rPr>
              <a:t>- </a:t>
            </a:r>
            <a:r>
              <a:rPr lang="en">
                <a:solidFill>
                  <a:srgbClr val="333333"/>
                </a:solidFill>
                <a:latin typeface="Open Sans"/>
                <a:ea typeface="Open Sans"/>
                <a:cs typeface="Open Sans"/>
                <a:sym typeface="Open Sans"/>
              </a:rPr>
              <a:t>But we can all take action in our homes and our communities to keep our kids safe. So, even if you don’t have a gun in your home, or if you do and you know that you’re already practicing secure gun storage,  what can you do right now?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Together we can learn to Be SMART! </a:t>
            </a:r>
            <a:endParaRPr>
              <a:solidFill>
                <a:schemeClr val="dk1"/>
              </a:solidFill>
              <a:highlight>
                <a:srgbClr val="FFFF00"/>
              </a:highlight>
              <a:latin typeface="Open Sans Light"/>
              <a:ea typeface="Open Sans Light"/>
              <a:cs typeface="Open Sans Light"/>
              <a:sym typeface="Open Sans Light"/>
            </a:endParaRPr>
          </a:p>
          <a:p>
            <a:pPr marL="0" lvl="0" indent="0" algn="l" rtl="0">
              <a:spcBef>
                <a:spcPts val="0"/>
              </a:spcBef>
              <a:spcAft>
                <a:spcPts val="0"/>
              </a:spcAft>
              <a:buNone/>
            </a:pPr>
            <a:endParaRPr>
              <a:latin typeface="Open Sans Light"/>
              <a:ea typeface="Open Sans Light"/>
              <a:cs typeface="Open Sans Light"/>
              <a:sym typeface="Open Sans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50e3684b04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50e3684b04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Open Sans"/>
                <a:ea typeface="Open Sans"/>
                <a:cs typeface="Open Sans"/>
                <a:sym typeface="Open Sans"/>
              </a:rPr>
              <a:t>SLIDE 11</a:t>
            </a:r>
            <a:r>
              <a:rPr lang="en">
                <a:solidFill>
                  <a:schemeClr val="dk1"/>
                </a:solidFill>
                <a:latin typeface="Open Sans"/>
                <a:ea typeface="Open Sans"/>
                <a:cs typeface="Open Sans"/>
                <a:sym typeface="Open Sans"/>
              </a:rPr>
              <a:t> - </a:t>
            </a:r>
            <a:r>
              <a:rPr lang="en">
                <a:solidFill>
                  <a:srgbClr val="333333"/>
                </a:solidFill>
                <a:latin typeface="Open Sans"/>
                <a:ea typeface="Open Sans"/>
                <a:cs typeface="Open Sans"/>
                <a:sym typeface="Open Sans"/>
              </a:rPr>
              <a:t>Let’s start with “S”, Secure your guns in homes and vehicles.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13 million households with children contain at least one gun. And the majority of children in gun-owning households </a:t>
            </a:r>
            <a:r>
              <a:rPr lang="en" i="1">
                <a:solidFill>
                  <a:srgbClr val="333333"/>
                </a:solidFill>
                <a:latin typeface="Open Sans"/>
                <a:ea typeface="Open Sans"/>
                <a:cs typeface="Open Sans"/>
                <a:sym typeface="Open Sans"/>
              </a:rPr>
              <a:t>actually</a:t>
            </a:r>
            <a:r>
              <a:rPr lang="en">
                <a:solidFill>
                  <a:srgbClr val="333333"/>
                </a:solidFill>
                <a:latin typeface="Open Sans"/>
                <a:ea typeface="Open Sans"/>
                <a:cs typeface="Open Sans"/>
                <a:sym typeface="Open Sans"/>
              </a:rPr>
              <a:t> know where the gun is stored.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So what do I mean by securing guns?</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A gun should always be stored securely, </a:t>
            </a:r>
            <a:r>
              <a:rPr lang="en">
                <a:solidFill>
                  <a:srgbClr val="4B4B4B"/>
                </a:solidFill>
                <a:latin typeface="Open Sans"/>
                <a:ea typeface="Open Sans"/>
                <a:cs typeface="Open Sans"/>
                <a:sym typeface="Open Sans"/>
              </a:rPr>
              <a:t>which means they are inaccessible to kids, and make sure children are never in the presence of unsecured guns.</a:t>
            </a:r>
            <a:r>
              <a:rPr lang="en">
                <a:solidFill>
                  <a:srgbClr val="333333"/>
                </a:solidFill>
                <a:latin typeface="Open Sans"/>
                <a:ea typeface="Open Sans"/>
                <a:cs typeface="Open Sans"/>
                <a:sym typeface="Open Sans"/>
              </a:rPr>
              <a:t> Remember, “hiding” a gun is NOT securing a gun.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50e3684b04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50e3684b04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SLIDES 12 &amp; 13 </a:t>
            </a:r>
            <a:r>
              <a:rPr lang="en">
                <a:solidFill>
                  <a:srgbClr val="333333"/>
                </a:solidFill>
                <a:latin typeface="Open Sans"/>
                <a:ea typeface="Open Sans"/>
                <a:cs typeface="Open Sans"/>
                <a:sym typeface="Open Sans"/>
              </a:rPr>
              <a:t>- We know that you may have specific questions about what Secure Storage looks like in practice—so here are some examples (we also have a handout that you can download at </a:t>
            </a:r>
            <a:r>
              <a:rPr lang="en" u="sng">
                <a:solidFill>
                  <a:srgbClr val="2200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BeSMARTforKids.org/resources</a:t>
            </a:r>
            <a:r>
              <a:rPr lang="en">
                <a:solidFill>
                  <a:srgbClr val="333333"/>
                </a:solidFill>
                <a:latin typeface="Open Sans"/>
                <a:ea typeface="Open Sans"/>
                <a:cs typeface="Open Sans"/>
                <a:sym typeface="Open Sans"/>
              </a:rPr>
              <a:t>). </a:t>
            </a:r>
            <a:endParaRPr>
              <a:solidFill>
                <a:srgbClr val="333333"/>
              </a:solidFill>
              <a:latin typeface="Open Sans"/>
              <a:ea typeface="Open Sans"/>
              <a:cs typeface="Open Sans"/>
              <a:sym typeface="Open Sans"/>
            </a:endParaRPr>
          </a:p>
          <a:p>
            <a:pPr marL="457200" lvl="0" indent="0" algn="l" rtl="0">
              <a:lnSpc>
                <a:spcPct val="115000"/>
              </a:lnSpc>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Contrary to popular belief, locking up guns does not prevent owners from readily accessing their guns. There is a common myth that storage devices negate the self-defense purpose of owning a gun by putting time-consuming barriers between the gun owner and their means of defense.</a:t>
            </a: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The reality is that there are many affordable options for secure gun storage that provide owners with access to guns in a matter of seconds while still preventing access by children and people at increased risk of harming themselves or others.</a:t>
            </a: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Further, it is possible that unsecured guns may actually increase the likelihood of crime and violence through an increased risk of </a:t>
            </a:r>
            <a:r>
              <a:rPr lang="en" u="sng">
                <a:solidFill>
                  <a:srgbClr val="2200CC"/>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gun theft</a:t>
            </a:r>
            <a:r>
              <a:rPr lang="en">
                <a:solidFill>
                  <a:srgbClr val="333333"/>
                </a:solidFill>
                <a:latin typeface="Open Sans"/>
                <a:ea typeface="Open Sans"/>
                <a:cs typeface="Open Sans"/>
                <a:sym typeface="Open Sans"/>
              </a:rPr>
              <a:t>.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Locking up guns will help to reduce the risk of firearm suicide, unintentional firearm injury and also help to prevent firearm theft.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Did you know that at least two guns are stolen every 15 minutes?</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It’s important to also remember to lock up any guns in cars too—more than half of stolen guns are taken from cars. Just putting a gun under a seat or in the glove compartment wouldn't be considered secure storage. There are car gun lock boxes available for purchases at most retail and sporting goods stores. </a:t>
            </a:r>
            <a:endParaRPr>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0e3684b04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0e3684b04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50e3684b04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50e3684b0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14 - </a:t>
            </a:r>
            <a:r>
              <a:rPr lang="en">
                <a:solidFill>
                  <a:schemeClr val="dk1"/>
                </a:solidFill>
                <a:latin typeface="Open Sans"/>
                <a:ea typeface="Open Sans"/>
                <a:cs typeface="Open Sans"/>
                <a:sym typeface="Open Sans"/>
              </a:rPr>
              <a:t>“M”, Model responsible behavior: Every law-abiding adult has the right to decide whether or not to have a gun in the home. But, you can’t rely on curious kids </a:t>
            </a:r>
            <a:r>
              <a:rPr lang="en" i="1">
                <a:solidFill>
                  <a:schemeClr val="dk1"/>
                </a:solidFill>
                <a:latin typeface="Open Sans"/>
                <a:ea typeface="Open Sans"/>
                <a:cs typeface="Open Sans"/>
                <a:sym typeface="Open Sans"/>
              </a:rPr>
              <a:t>not</a:t>
            </a:r>
            <a:r>
              <a:rPr lang="en">
                <a:solidFill>
                  <a:schemeClr val="dk1"/>
                </a:solidFill>
                <a:latin typeface="Open Sans"/>
                <a:ea typeface="Open Sans"/>
                <a:cs typeface="Open Sans"/>
                <a:sym typeface="Open Sans"/>
              </a:rPr>
              <a:t> to find a gun. </a:t>
            </a:r>
            <a:endParaRPr>
              <a:solidFill>
                <a:schemeClr val="dk1"/>
              </a:solidFill>
              <a:latin typeface="Open Sans"/>
              <a:ea typeface="Open Sans"/>
              <a:cs typeface="Open Sans"/>
              <a:sym typeface="Open Sans"/>
            </a:endParaRPr>
          </a:p>
          <a:p>
            <a:pPr marL="0" lvl="1"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1"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Kids know where their parents store their guns, and more than one-third reported handling their parents’ guns, many doing so without the knowledge of their parents</a:t>
            </a:r>
            <a:r>
              <a:rPr lang="en">
                <a:solidFill>
                  <a:srgbClr val="333333"/>
                </a:solidFill>
                <a:latin typeface="Open Sans"/>
                <a:ea typeface="Open Sans"/>
                <a:cs typeface="Open Sans"/>
                <a:sym typeface="Open Sans"/>
              </a:rPr>
              <a:t>—</a:t>
            </a:r>
            <a:r>
              <a:rPr lang="en">
                <a:solidFill>
                  <a:schemeClr val="dk1"/>
                </a:solidFill>
                <a:latin typeface="Open Sans"/>
                <a:ea typeface="Open Sans"/>
                <a:cs typeface="Open Sans"/>
                <a:sym typeface="Open Sans"/>
              </a:rPr>
              <a:t>Nearly a quarter of parents did not know that their children had handled the gun in their house.</a:t>
            </a:r>
            <a:endParaRPr strike="sngStrike">
              <a:solidFill>
                <a:schemeClr val="dk1"/>
              </a:solidFill>
              <a:latin typeface="Open Sans"/>
              <a:ea typeface="Open Sans"/>
              <a:cs typeface="Open Sans"/>
              <a:sym typeface="Open Sans"/>
            </a:endParaRPr>
          </a:p>
          <a:p>
            <a:pPr marL="0" lvl="1"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is always an adult’s responsibility to prevent unauthorized access to guns, not a curious child’s responsibility to avoid guns. </a:t>
            </a:r>
            <a:r>
              <a:rPr lang="en">
                <a:solidFill>
                  <a:schemeClr val="dk1"/>
                </a:solidFill>
                <a:highlight>
                  <a:srgbClr val="FFFFFF"/>
                </a:highlight>
                <a:latin typeface="Open Sans"/>
                <a:ea typeface="Open Sans"/>
                <a:cs typeface="Open Sans"/>
                <a:sym typeface="Open Sans"/>
              </a:rPr>
              <a:t>Talk to your kids about gun safety, but remember that’s a precaution, not a guarantee. One study found that young children who go through a week-long gun safety training are just as likely as children with no training to approach or play with a handgun when they find one.</a:t>
            </a:r>
            <a:endParaRPr>
              <a:solidFill>
                <a:schemeClr val="dk1"/>
              </a:solidFill>
              <a:highlight>
                <a:srgbClr val="FFFFFF"/>
              </a:highlight>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endParaRPr>
              <a:solidFill>
                <a:schemeClr val="dk1"/>
              </a:solidFill>
              <a:highlight>
                <a:srgbClr val="FFFFFF"/>
              </a:highlight>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Modeling responsible behavior means that SMART adults make sure that kids don’t have the opportunity to access guns. </a:t>
            </a:r>
            <a:endParaRPr>
              <a:solidFill>
                <a:schemeClr val="dk1"/>
              </a:solidFill>
              <a:highlight>
                <a:srgbClr val="FFFFFF"/>
              </a:highlight>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endParaRPr>
              <a:solidFill>
                <a:schemeClr val="dk1"/>
              </a:solidFill>
              <a:highlight>
                <a:srgbClr val="FFFFFF"/>
              </a:highlight>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That said, you can’t control the environment that your child is in all the time, so you should teach them not to touch a gun if they come across one, real or pretend, and give them the tools to get out of a dangerous situation, and to alert an adult. As an adult, it’s your responsibility to do everything you can to prevent them from getting in a dangerous situation to begin with. </a:t>
            </a:r>
            <a:endParaRPr>
              <a:solidFill>
                <a:schemeClr val="dk1"/>
              </a:solidFill>
              <a:highlight>
                <a:srgbClr val="FFFFFF"/>
              </a:highlight>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endParaRPr>
              <a:solidFill>
                <a:schemeClr val="dk1"/>
              </a:solidFill>
              <a:highlight>
                <a:srgbClr val="FFFFFF"/>
              </a:highlight>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also have a handout on best practices for talking to children and teens about guns.</a:t>
            </a:r>
            <a:endParaRPr>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50e3684b04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50e3684b04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2" indent="0" algn="l" rtl="0">
              <a:spcBef>
                <a:spcPts val="0"/>
              </a:spcBef>
              <a:spcAft>
                <a:spcPts val="0"/>
              </a:spcAft>
              <a:buClr>
                <a:schemeClr val="dk1"/>
              </a:buClr>
              <a:buSzPts val="1100"/>
              <a:buFont typeface="Arial"/>
              <a:buNone/>
            </a:pPr>
            <a:r>
              <a:rPr lang="en" b="1">
                <a:solidFill>
                  <a:schemeClr val="dk1"/>
                </a:solidFill>
                <a:latin typeface="Open Sans"/>
                <a:ea typeface="Open Sans"/>
                <a:cs typeface="Open Sans"/>
                <a:sym typeface="Open Sans"/>
              </a:rPr>
              <a:t>SLIDE 15</a:t>
            </a:r>
            <a:r>
              <a:rPr lang="en">
                <a:solidFill>
                  <a:schemeClr val="dk1"/>
                </a:solidFill>
                <a:latin typeface="Open Sans Light"/>
                <a:ea typeface="Open Sans Light"/>
                <a:cs typeface="Open Sans Light"/>
                <a:sym typeface="Open Sans Light"/>
              </a:rPr>
              <a:t> - </a:t>
            </a:r>
            <a:r>
              <a:rPr lang="en">
                <a:solidFill>
                  <a:schemeClr val="dk1"/>
                </a:solidFill>
                <a:highlight>
                  <a:srgbClr val="FFFFFF"/>
                </a:highlight>
                <a:latin typeface="Open Sans"/>
                <a:ea typeface="Open Sans"/>
                <a:cs typeface="Open Sans"/>
                <a:sym typeface="Open Sans"/>
              </a:rPr>
              <a:t>As we have mentioned, there are approximately</a:t>
            </a:r>
            <a:r>
              <a:rPr lang="en">
                <a:solidFill>
                  <a:schemeClr val="dk1"/>
                </a:solidFill>
                <a:latin typeface="Open Sans"/>
                <a:ea typeface="Open Sans"/>
                <a:cs typeface="Open Sans"/>
                <a:sym typeface="Open Sans"/>
              </a:rPr>
              <a:t> 4.6 million </a:t>
            </a:r>
            <a:r>
              <a:rPr lang="en">
                <a:solidFill>
                  <a:schemeClr val="dk1"/>
                </a:solidFill>
                <a:highlight>
                  <a:srgbClr val="FFFFFF"/>
                </a:highlight>
                <a:latin typeface="Open Sans"/>
                <a:ea typeface="Open Sans"/>
                <a:cs typeface="Open Sans"/>
                <a:sym typeface="Open Sans"/>
              </a:rPr>
              <a:t>US children living in a household with at least one loaded, unlocked gun.</a:t>
            </a:r>
            <a:endParaRPr baseline="30000">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That’s why you need to Ask about firearms in other homes your child visits, the “A” in SMART.</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For the parents and caretakers in the room, what are some things you ask about before allowing your child to go to a friend’s or another home? </a:t>
            </a:r>
            <a:r>
              <a:rPr lang="en" i="1">
                <a:solidFill>
                  <a:schemeClr val="dk1"/>
                </a:solidFill>
                <a:latin typeface="Open Sans"/>
                <a:ea typeface="Open Sans"/>
                <a:cs typeface="Open Sans"/>
                <a:sym typeface="Open Sans"/>
              </a:rPr>
              <a:t>Take several answers.</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i="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Suggestions:</a:t>
            </a: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Potential allergens/pets in the home</a:t>
            </a: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Pools on the property</a:t>
            </a: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Carseats for rides</a:t>
            </a: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Who will be home for playdate/teen events</a:t>
            </a: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TV and screen time/electronics/video games</a:t>
            </a: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Open Sans"/>
                <a:ea typeface="Open Sans"/>
                <a:cs typeface="Open Sans"/>
                <a:sym typeface="Open Sans"/>
              </a:rPr>
              <a:t>Alcohol access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50e3684b04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50e3684b04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highlight>
                  <a:srgbClr val="FFFFFF"/>
                </a:highlight>
                <a:latin typeface="Open Sans"/>
                <a:ea typeface="Open Sans"/>
                <a:cs typeface="Open Sans"/>
                <a:sym typeface="Open Sans"/>
              </a:rPr>
              <a:t>SLIDE 16</a:t>
            </a:r>
            <a:r>
              <a:rPr lang="en">
                <a:solidFill>
                  <a:schemeClr val="dk1"/>
                </a:solidFill>
                <a:highlight>
                  <a:srgbClr val="FFFFFF"/>
                </a:highlight>
                <a:latin typeface="Open Sans Light"/>
                <a:ea typeface="Open Sans Light"/>
                <a:cs typeface="Open Sans Light"/>
                <a:sym typeface="Open Sans Light"/>
              </a:rPr>
              <a:t> - </a:t>
            </a:r>
            <a:r>
              <a:rPr lang="en">
                <a:solidFill>
                  <a:schemeClr val="dk1"/>
                </a:solidFill>
                <a:latin typeface="Open Sans"/>
                <a:ea typeface="Open Sans"/>
                <a:cs typeface="Open Sans"/>
                <a:sym typeface="Open Sans"/>
              </a:rPr>
              <a:t>Asking about guns in the home should be as natural as asking about any other safety issue, if it seems awkward at first, try making it part of your general safety conversation. You might try asking via email or text if you’re uncomfortable at first.</a:t>
            </a:r>
            <a:endParaRPr b="1">
              <a:solidFill>
                <a:schemeClr val="dk1"/>
              </a:solidFill>
              <a:highlight>
                <a:srgbClr val="FFFF00"/>
              </a:highlight>
              <a:latin typeface="Open Sans"/>
              <a:ea typeface="Open Sans"/>
              <a:cs typeface="Open Sans"/>
              <a:sym typeface="Open Sans"/>
            </a:endParaRPr>
          </a:p>
          <a:p>
            <a:pPr marL="0" lvl="0" indent="0" algn="l" rtl="0">
              <a:spcBef>
                <a:spcPts val="0"/>
              </a:spcBef>
              <a:spcAft>
                <a:spcPts val="0"/>
              </a:spcAft>
              <a:buNone/>
            </a:pPr>
            <a:endParaRPr>
              <a:solidFill>
                <a:schemeClr val="dk1"/>
              </a:solidFill>
              <a:highlight>
                <a:schemeClr val="lt1"/>
              </a:highlight>
              <a:latin typeface="Open Sans Light"/>
              <a:ea typeface="Open Sans Light"/>
              <a:cs typeface="Open Sans Light"/>
              <a:sym typeface="Open Sans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5215a7c9f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5215a7c9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17</a:t>
            </a:r>
            <a:r>
              <a:rPr lang="en">
                <a:solidFill>
                  <a:srgbClr val="333333"/>
                </a:solidFill>
                <a:latin typeface="Open Sans"/>
                <a:ea typeface="Open Sans"/>
                <a:cs typeface="Open Sans"/>
                <a:sym typeface="Open Sans"/>
              </a:rPr>
              <a:t> - Let’s talk about Recognizing the role of guns in suicide, the “R”. </a:t>
            </a:r>
            <a:r>
              <a:rPr lang="en">
                <a:solidFill>
                  <a:srgbClr val="333333"/>
                </a:solidFill>
                <a:highlight>
                  <a:srgbClr val="FFFFFF"/>
                </a:highlight>
                <a:latin typeface="Open Sans"/>
                <a:ea typeface="Open Sans"/>
                <a:cs typeface="Open Sans"/>
                <a:sym typeface="Open Sans"/>
              </a:rPr>
              <a:t>Access to a gun can mean the difference between life and death.</a:t>
            </a:r>
            <a:r>
              <a:rPr lang="en">
                <a:solidFill>
                  <a:srgbClr val="333333"/>
                </a:solidFill>
                <a:latin typeface="Open Sans"/>
                <a:ea typeface="Open Sans"/>
                <a:cs typeface="Open Sans"/>
                <a:sym typeface="Open Sans"/>
              </a:rPr>
              <a:t> </a:t>
            </a:r>
            <a:endParaRPr strike="sngStrike">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2"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As our children get older, you may need to consider taking another look at your storage methods. If you’ve been using a simple cable lock, you may want to think about getting a gun safe. We all know how curious children can be, so as they get older and more resourceful</a:t>
            </a:r>
            <a:r>
              <a:rPr lang="en">
                <a:solidFill>
                  <a:srgbClr val="333333"/>
                </a:solidFill>
                <a:latin typeface="Open Sans"/>
                <a:ea typeface="Open Sans"/>
                <a:cs typeface="Open Sans"/>
                <a:sym typeface="Open Sans"/>
              </a:rPr>
              <a:t> you will need to act accordingly. </a:t>
            </a:r>
            <a:endParaRPr strike="sngStrike">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Also, if you know your loved one is in distress, you might want to consider temporarily removing a gun from your home.</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i="1">
                <a:solidFill>
                  <a:srgbClr val="333333"/>
                </a:solidFill>
                <a:latin typeface="Open Sans"/>
                <a:ea typeface="Open Sans"/>
                <a:cs typeface="Open Sans"/>
                <a:sym typeface="Open Sans"/>
              </a:rPr>
              <a:t>Why would you want to do that? </a:t>
            </a:r>
            <a:endParaRPr i="1">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It’s important to consider that firearm suicide is uniquely lethal—90 percent of suicide attempts using a gun end in death and that half of suicides in the US are gun suicides;  70 percent of people who survive a suicide attempt will never attempt suicide again.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3" indent="0" algn="l" rtl="0">
              <a:spcBef>
                <a:spcPts val="0"/>
              </a:spcBef>
              <a:spcAft>
                <a:spcPts val="0"/>
              </a:spcAft>
              <a:buClr>
                <a:schemeClr val="dk1"/>
              </a:buClr>
              <a:buSzPts val="1100"/>
              <a:buFont typeface="Arial"/>
              <a:buNone/>
            </a:pPr>
            <a:r>
              <a:rPr lang="en" i="1">
                <a:solidFill>
                  <a:srgbClr val="333333"/>
                </a:solidFill>
                <a:latin typeface="Open Sans"/>
                <a:ea typeface="Open Sans"/>
                <a:cs typeface="Open Sans"/>
                <a:sym typeface="Open Sans"/>
              </a:rPr>
              <a:t>So, if you consider temporarily removing a gun from your home. How can you do that? Where can you bring it? </a:t>
            </a:r>
            <a:endParaRPr i="1">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Local law enforcement may be willing to temporarily store your guns.</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Some licensed gun dealers or gun ranges may be willing to temporarily store your guns.</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Or, you could temporarily store your guns in the home of a friend or family member.  To manage risk for that friend or family member, you should lock any guns that you transfer, and not provide the key or code. Depending on the law in your state, the person agreeing to store your guns may first need to get a background check at a gun dealer or through law enforcement.</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i="1">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Most people who attempt suicide do not die—unless they use a gun.</a:t>
            </a:r>
            <a:r>
              <a:rPr lang="en" sz="900" baseline="30000">
                <a:solidFill>
                  <a:srgbClr val="333333"/>
                </a:solidFill>
                <a:latin typeface="Open Sans"/>
                <a:ea typeface="Open Sans"/>
                <a:cs typeface="Open Sans"/>
                <a:sym typeface="Open Sans"/>
              </a:rPr>
              <a:t> </a:t>
            </a:r>
            <a:r>
              <a:rPr lang="en" sz="900">
                <a:solidFill>
                  <a:srgbClr val="333333"/>
                </a:solidFill>
                <a:latin typeface="Open Sans"/>
                <a:ea typeface="Open Sans"/>
                <a:cs typeface="Open Sans"/>
                <a:sym typeface="Open Sans"/>
              </a:rPr>
              <a:t> </a:t>
            </a:r>
            <a:r>
              <a:rPr lang="en">
                <a:solidFill>
                  <a:srgbClr val="333333"/>
                </a:solidFill>
                <a:latin typeface="Open Sans"/>
                <a:ea typeface="Open Sans"/>
                <a:cs typeface="Open Sans"/>
                <a:sym typeface="Open Sans"/>
              </a:rPr>
              <a:t>In fact, 90 percent of suicide attempts with a gun result in death—a much higher fatality rate than any other means of self-harm.</a:t>
            </a:r>
            <a:r>
              <a:rPr lang="en" sz="900" baseline="30000">
                <a:solidFill>
                  <a:srgbClr val="333333"/>
                </a:solidFill>
                <a:latin typeface="Open Sans"/>
                <a:ea typeface="Open Sans"/>
                <a:cs typeface="Open Sans"/>
                <a:sym typeface="Open Sans"/>
              </a:rPr>
              <a:t>  </a:t>
            </a:r>
            <a:r>
              <a:rPr lang="en">
                <a:solidFill>
                  <a:srgbClr val="333333"/>
                </a:solidFill>
                <a:latin typeface="Open Sans"/>
                <a:ea typeface="Open Sans"/>
                <a:cs typeface="Open Sans"/>
                <a:sym typeface="Open Sans"/>
              </a:rPr>
              <a:t>This contributes to the fact that 41 percent of child suicides involve a gun.</a:t>
            </a:r>
            <a:endParaRPr>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50e3684b04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50e3684b04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18 </a:t>
            </a:r>
            <a:r>
              <a:rPr lang="en">
                <a:solidFill>
                  <a:srgbClr val="333333"/>
                </a:solidFill>
                <a:latin typeface="Open Sans"/>
                <a:ea typeface="Open Sans"/>
                <a:cs typeface="Open Sans"/>
                <a:sym typeface="Open Sans"/>
              </a:rPr>
              <a:t>- </a:t>
            </a:r>
            <a:r>
              <a:rPr lang="en">
                <a:solidFill>
                  <a:srgbClr val="333333"/>
                </a:solidFill>
                <a:highlight>
                  <a:srgbClr val="FFFFFF"/>
                </a:highlight>
                <a:latin typeface="Open Sans"/>
                <a:ea typeface="Open Sans"/>
                <a:cs typeface="Open Sans"/>
                <a:sym typeface="Open Sans"/>
              </a:rPr>
              <a:t>The national youth survey conducted by the CDC showed that 20 percent of high school students had seriously considered attempting suicide within the last year. One study showed that 41 percent of adolescents in gun-owning households report having “easy access” to the guns in their home. As we discussed earlier, research shows that secure firearm storage is associated with a decreased risk of child firearm suicide.</a:t>
            </a:r>
            <a:r>
              <a:rPr lang="en">
                <a:solidFill>
                  <a:srgbClr val="333333"/>
                </a:solidFill>
                <a:latin typeface="Open Sans Light"/>
                <a:ea typeface="Open Sans Light"/>
                <a:cs typeface="Open Sans Light"/>
                <a:sym typeface="Open Sans Light"/>
              </a:rPr>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50e3684b04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50e3684b04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19 </a:t>
            </a:r>
            <a:r>
              <a:rPr lang="en">
                <a:solidFill>
                  <a:srgbClr val="333333"/>
                </a:solidFill>
                <a:latin typeface="Open Sans"/>
                <a:ea typeface="Open Sans"/>
                <a:cs typeface="Open Sans"/>
                <a:sym typeface="Open Sans"/>
              </a:rPr>
              <a:t>- As mentioned at the beginning of our conversation, here are some important resources to write down or take a picture of in case you or someone you care about needs help.</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Some Signs to look out for when concerned that a loved one may be suicidal: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Prolonged sadness and depression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Changes in mood or behavior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Hopelessness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Sleeping too much or too little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Withdrawing/Isolation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Aggression or agitation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Increased alcohol or drug use </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 Talking about killing themselves</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We have handout materials with more inform</a:t>
            </a:r>
            <a:r>
              <a:rPr lang="en">
                <a:solidFill>
                  <a:srgbClr val="333333"/>
                </a:solidFill>
                <a:latin typeface="Open Sans"/>
                <a:ea typeface="Open Sans"/>
                <a:cs typeface="Open Sans"/>
                <a:sym typeface="Open Sans"/>
              </a:rPr>
              <a:t>ation about how to get help if you do recognize these and other warning signs and it includes the Suicide Prevention Hotline. (Handout optional.) Additionally, if you are a survivor of gun violence, we have resources available at </a:t>
            </a:r>
            <a:r>
              <a:rPr lang="en" u="sng">
                <a:solidFill>
                  <a:srgbClr val="33333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momentsthatsurvive.org/resources/</a:t>
            </a:r>
            <a:r>
              <a:rPr lang="en">
                <a:solidFill>
                  <a:srgbClr val="333333"/>
                </a:solidFill>
                <a:latin typeface="Open Sans"/>
                <a:ea typeface="Open Sans"/>
                <a:cs typeface="Open Sans"/>
                <a:sym typeface="Open Sans"/>
              </a:rPr>
              <a:t> and </a:t>
            </a:r>
            <a:r>
              <a:rPr lang="en">
                <a:solidFill>
                  <a:srgbClr val="333333"/>
                </a:solidFill>
                <a:highlight>
                  <a:srgbClr val="FFFFFF"/>
                </a:highlight>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https://everytownsupportfund.org/everytown-survivor-network/resources-for-victims-and-survivors-of-gun-violence/</a:t>
            </a:r>
            <a:r>
              <a:rPr lang="en">
                <a:solidFill>
                  <a:srgbClr val="333333"/>
                </a:solidFill>
                <a:latin typeface="Open Sans"/>
                <a:ea typeface="Open Sans"/>
                <a:cs typeface="Open Sans"/>
                <a:sym typeface="Open Sans"/>
              </a:rPr>
              <a:t>.</a:t>
            </a:r>
            <a:endParaRPr>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50e3684b0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50e3684b0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33333"/>
                </a:solidFill>
                <a:latin typeface="Open Sans"/>
                <a:ea typeface="Open Sans"/>
                <a:cs typeface="Open Sans"/>
                <a:sym typeface="Open Sans"/>
              </a:rPr>
              <a:t>SLIDE 2</a:t>
            </a:r>
            <a:r>
              <a:rPr lang="en">
                <a:solidFill>
                  <a:srgbClr val="333333"/>
                </a:solidFill>
                <a:latin typeface="Open Sans"/>
                <a:ea typeface="Open Sans"/>
                <a:cs typeface="Open Sans"/>
                <a:sym typeface="Open Sans"/>
              </a:rPr>
              <a:t> - Let’s take a minute to watch this short video (Aaron Donald PSA plays)  - </a:t>
            </a:r>
            <a:r>
              <a:rPr lang="en" b="1">
                <a:solidFill>
                  <a:srgbClr val="333333"/>
                </a:solidFill>
                <a:latin typeface="Open Sans"/>
                <a:ea typeface="Open Sans"/>
                <a:cs typeface="Open Sans"/>
                <a:sym typeface="Open Sans"/>
              </a:rPr>
              <a:t>click the word </a:t>
            </a:r>
            <a:r>
              <a:rPr lang="en" b="1" u="sng">
                <a:solidFill>
                  <a:srgbClr val="333333"/>
                </a:solidFill>
                <a:latin typeface="Open Sans"/>
                <a:ea typeface="Open Sans"/>
                <a:cs typeface="Open Sans"/>
                <a:sym typeface="Open Sans"/>
              </a:rPr>
              <a:t>welcome</a:t>
            </a:r>
            <a:r>
              <a:rPr lang="en" b="1">
                <a:solidFill>
                  <a:srgbClr val="333333"/>
                </a:solidFill>
                <a:latin typeface="Open Sans"/>
                <a:ea typeface="Open Sans"/>
                <a:cs typeface="Open Sans"/>
                <a:sym typeface="Open Sans"/>
              </a:rPr>
              <a:t> to play</a:t>
            </a:r>
            <a:endParaRPr b="1">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None/>
            </a:pP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b="1">
                <a:solidFill>
                  <a:srgbClr val="333333"/>
                </a:solidFill>
                <a:highlight>
                  <a:srgbClr val="FFFF00"/>
                </a:highlight>
                <a:latin typeface="Open Sans"/>
                <a:ea typeface="Open Sans"/>
                <a:cs typeface="Open Sans"/>
                <a:sym typeface="Open Sans"/>
              </a:rPr>
              <a:t>NOTE - EDIT EVENT INFO AND DATE ON SLIDE </a:t>
            </a:r>
            <a:endParaRPr b="1">
              <a:solidFill>
                <a:srgbClr val="333333"/>
              </a:solidFill>
              <a:highlight>
                <a:srgbClr val="FFFF00"/>
              </a:highlight>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50e3684b04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50e3684b04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333333"/>
                </a:solidFill>
                <a:latin typeface="Open Sans"/>
                <a:ea typeface="Open Sans"/>
                <a:cs typeface="Open Sans"/>
                <a:sym typeface="Open Sans"/>
              </a:rPr>
              <a:t>SLIDE 20 </a:t>
            </a:r>
            <a:r>
              <a:rPr lang="en">
                <a:solidFill>
                  <a:srgbClr val="333333"/>
                </a:solidFill>
                <a:latin typeface="Open Sans"/>
                <a:ea typeface="Open Sans"/>
                <a:cs typeface="Open Sans"/>
                <a:sym typeface="Open Sans"/>
              </a:rPr>
              <a:t>- </a:t>
            </a:r>
            <a:r>
              <a:rPr lang="en">
                <a:solidFill>
                  <a:srgbClr val="333333"/>
                </a:solidFill>
                <a:latin typeface="Open Sans Light"/>
                <a:ea typeface="Open Sans Light"/>
                <a:cs typeface="Open Sans Light"/>
                <a:sym typeface="Open Sans Light"/>
              </a:rPr>
              <a:t>“T” Tell! That is the POWER of Being SMART…</a:t>
            </a:r>
            <a:endParaRPr>
              <a:solidFill>
                <a:srgbClr val="333333"/>
              </a:solidFill>
              <a:latin typeface="Open Sans Light"/>
              <a:ea typeface="Open Sans Light"/>
              <a:cs typeface="Open Sans Light"/>
              <a:sym typeface="Open Sans Light"/>
            </a:endParaRPr>
          </a:p>
          <a:p>
            <a:pPr marL="0" lvl="0" indent="0" algn="l" rtl="0">
              <a:spcBef>
                <a:spcPts val="0"/>
              </a:spcBef>
              <a:spcAft>
                <a:spcPts val="0"/>
              </a:spcAft>
              <a:buNone/>
            </a:pPr>
            <a:endParaRPr>
              <a:solidFill>
                <a:srgbClr val="333333"/>
              </a:solidFill>
              <a:latin typeface="Open Sans Light"/>
              <a:ea typeface="Open Sans Light"/>
              <a:cs typeface="Open Sans Light"/>
              <a:sym typeface="Open Sans Light"/>
            </a:endParaRPr>
          </a:p>
          <a:p>
            <a:pPr marL="0" lvl="0" indent="0" algn="l" rtl="0">
              <a:spcBef>
                <a:spcPts val="0"/>
              </a:spcBef>
              <a:spcAft>
                <a:spcPts val="0"/>
              </a:spcAft>
              <a:buNone/>
            </a:pPr>
            <a:r>
              <a:rPr lang="en" i="1">
                <a:solidFill>
                  <a:srgbClr val="333333"/>
                </a:solidFill>
                <a:latin typeface="Open Sans Light"/>
                <a:ea typeface="Open Sans Light"/>
                <a:cs typeface="Open Sans Light"/>
                <a:sym typeface="Open Sans Light"/>
              </a:rPr>
              <a:t>Volunteers have the option to change to photos of Be SMART w/their local Community Partners or as they see fit</a:t>
            </a:r>
            <a:endParaRPr i="1" strike="sngStrike">
              <a:solidFill>
                <a:srgbClr val="333333"/>
              </a:solidFill>
              <a:latin typeface="Open Sans Light"/>
              <a:ea typeface="Open Sans Light"/>
              <a:cs typeface="Open Sans Light"/>
              <a:sym typeface="Open Sans Light"/>
            </a:endParaRPr>
          </a:p>
          <a:p>
            <a:pPr marL="0" lvl="0" indent="0" algn="l" rtl="0">
              <a:spcBef>
                <a:spcPts val="0"/>
              </a:spcBef>
              <a:spcAft>
                <a:spcPts val="0"/>
              </a:spcAft>
              <a:buNone/>
            </a:pPr>
            <a:endParaRPr strike="sngStrike">
              <a:solidFill>
                <a:srgbClr val="333333"/>
              </a:solidFill>
              <a:latin typeface="Open Sans"/>
              <a:ea typeface="Open Sans"/>
              <a:cs typeface="Open Sans"/>
              <a:sym typeface="Open Sans"/>
            </a:endParaRPr>
          </a:p>
          <a:p>
            <a:pPr marL="0" lvl="0" indent="0" algn="l" rtl="0">
              <a:spcBef>
                <a:spcPts val="0"/>
              </a:spcBef>
              <a:spcAft>
                <a:spcPts val="0"/>
              </a:spcAft>
              <a:buNone/>
            </a:pPr>
            <a:r>
              <a:rPr lang="en" i="1">
                <a:solidFill>
                  <a:srgbClr val="333333"/>
                </a:solidFill>
                <a:latin typeface="Open Sans Light"/>
                <a:ea typeface="Open Sans Light"/>
                <a:cs typeface="Open Sans Light"/>
                <a:sym typeface="Open Sans Light"/>
              </a:rPr>
              <a:t>Notes -</a:t>
            </a:r>
            <a:r>
              <a:rPr lang="en">
                <a:solidFill>
                  <a:srgbClr val="333333"/>
                </a:solidFill>
                <a:latin typeface="Open Sans"/>
                <a:ea typeface="Open Sans"/>
                <a:cs typeface="Open Sans"/>
                <a:sym typeface="Open Sans"/>
              </a:rPr>
              <a:t> So how will you commit to Be SMART today? Sharing the Be SMART message, the way we will save lives, is by spreading awareness—so I’d love for you to take just a few moments and think about who are you going to tell to Be SMART today? </a:t>
            </a:r>
            <a:endParaRPr>
              <a:solidFill>
                <a:srgbClr val="333333"/>
              </a:solidFill>
              <a:latin typeface="Open Sans"/>
              <a:ea typeface="Open Sans"/>
              <a:cs typeface="Open Sans"/>
              <a:sym typeface="Open Sans"/>
            </a:endParaRPr>
          </a:p>
          <a:p>
            <a:pPr marL="0" lvl="0" indent="0" algn="l" rtl="0">
              <a:spcBef>
                <a:spcPts val="0"/>
              </a:spcBef>
              <a:spcAft>
                <a:spcPts val="0"/>
              </a:spcAft>
              <a:buNone/>
            </a:pPr>
            <a:endParaRPr i="1">
              <a:solidFill>
                <a:srgbClr val="333333"/>
              </a:solidFill>
              <a:latin typeface="Open Sans"/>
              <a:ea typeface="Open Sans"/>
              <a:cs typeface="Open Sans"/>
              <a:sym typeface="Open Sans"/>
            </a:endParaRPr>
          </a:p>
          <a:p>
            <a:pPr marL="0" lvl="0" indent="0" algn="l" rtl="0">
              <a:spcBef>
                <a:spcPts val="0"/>
              </a:spcBef>
              <a:spcAft>
                <a:spcPts val="0"/>
              </a:spcAft>
              <a:buNone/>
            </a:pPr>
            <a:r>
              <a:rPr lang="en" i="1">
                <a:solidFill>
                  <a:srgbClr val="333333"/>
                </a:solidFill>
                <a:latin typeface="Open Sans"/>
                <a:ea typeface="Open Sans"/>
                <a:cs typeface="Open Sans"/>
                <a:sym typeface="Open Sans"/>
              </a:rPr>
              <a:t>Go ahead and text a friend right now if you want to…</a:t>
            </a:r>
            <a:endParaRPr i="1">
              <a:solidFill>
                <a:srgbClr val="333333"/>
              </a:solidFill>
              <a:latin typeface="Open Sans"/>
              <a:ea typeface="Open Sans"/>
              <a:cs typeface="Open Sans"/>
              <a:sym typeface="Open Sans"/>
            </a:endParaRPr>
          </a:p>
          <a:p>
            <a:pPr marL="0" lvl="0" indent="0" algn="l" rtl="0">
              <a:spcBef>
                <a:spcPts val="0"/>
              </a:spcBef>
              <a:spcAft>
                <a:spcPts val="0"/>
              </a:spcAft>
              <a:buNone/>
            </a:pPr>
            <a:r>
              <a:rPr lang="en" i="1">
                <a:solidFill>
                  <a:srgbClr val="333333"/>
                </a:solidFill>
                <a:latin typeface="Open Sans"/>
                <a:ea typeface="Open Sans"/>
                <a:cs typeface="Open Sans"/>
                <a:sym typeface="Open Sans"/>
              </a:rPr>
              <a:t>Or think of 3 organizations that you think should hear this message…</a:t>
            </a:r>
            <a:endParaRPr i="1">
              <a:solidFill>
                <a:srgbClr val="333333"/>
              </a:solidFill>
              <a:latin typeface="Open Sans"/>
              <a:ea typeface="Open Sans"/>
              <a:cs typeface="Open Sans"/>
              <a:sym typeface="Open Sans"/>
            </a:endParaRPr>
          </a:p>
          <a:p>
            <a:pPr marL="0" lvl="0" indent="0" algn="l" rtl="0">
              <a:spcBef>
                <a:spcPts val="0"/>
              </a:spcBef>
              <a:spcAft>
                <a:spcPts val="0"/>
              </a:spcAft>
              <a:buNone/>
            </a:pPr>
            <a:endParaRPr i="1">
              <a:solidFill>
                <a:srgbClr val="333333"/>
              </a:solidFill>
              <a:latin typeface="Open Sans"/>
              <a:ea typeface="Open Sans"/>
              <a:cs typeface="Open Sans"/>
              <a:sym typeface="Open Sans"/>
            </a:endParaRPr>
          </a:p>
          <a:p>
            <a:pPr marL="0" lvl="0" indent="0" algn="l" rtl="0">
              <a:spcBef>
                <a:spcPts val="0"/>
              </a:spcBef>
              <a:spcAft>
                <a:spcPts val="0"/>
              </a:spcAft>
              <a:buNone/>
            </a:pPr>
            <a:r>
              <a:rPr lang="en">
                <a:solidFill>
                  <a:srgbClr val="333333"/>
                </a:solidFill>
                <a:latin typeface="Open Sans"/>
                <a:ea typeface="Open Sans"/>
                <a:cs typeface="Open Sans"/>
                <a:sym typeface="Open Sans"/>
              </a:rPr>
              <a:t>Is there anyone that would like to share who they are going to tell to Be SMART? </a:t>
            </a:r>
            <a:endParaRPr>
              <a:solidFill>
                <a:srgbClr val="333333"/>
              </a:solidFill>
              <a:latin typeface="Open Sans"/>
              <a:ea typeface="Open Sans"/>
              <a:cs typeface="Open Sans"/>
              <a:sym typeface="Open Sans"/>
            </a:endParaRPr>
          </a:p>
          <a:p>
            <a:pPr marL="0" lvl="0" indent="0" algn="l" rtl="0">
              <a:spcBef>
                <a:spcPts val="0"/>
              </a:spcBef>
              <a:spcAft>
                <a:spcPts val="0"/>
              </a:spcAft>
              <a:buNone/>
            </a:pPr>
            <a:endParaRPr>
              <a:solidFill>
                <a:srgbClr val="333333"/>
              </a:solidFill>
              <a:latin typeface="Open Sans"/>
              <a:ea typeface="Open Sans"/>
              <a:cs typeface="Open Sans"/>
              <a:sym typeface="Open Sans"/>
            </a:endParaRPr>
          </a:p>
          <a:p>
            <a:pPr marL="0" lvl="0" indent="0" algn="l" rtl="0">
              <a:spcBef>
                <a:spcPts val="0"/>
              </a:spcBef>
              <a:spcAft>
                <a:spcPts val="0"/>
              </a:spcAft>
              <a:buNone/>
            </a:pPr>
            <a:r>
              <a:rPr lang="en">
                <a:solidFill>
                  <a:srgbClr val="333333"/>
                </a:solidFill>
                <a:latin typeface="Open Sans"/>
                <a:ea typeface="Open Sans"/>
                <a:cs typeface="Open Sans"/>
                <a:sym typeface="Open Sans"/>
              </a:rPr>
              <a:t>You can also text SMART to 64433</a:t>
            </a:r>
            <a:endParaRPr>
              <a:solidFill>
                <a:srgbClr val="333333"/>
              </a:solidFill>
              <a:latin typeface="Open Sans"/>
              <a:ea typeface="Open Sans"/>
              <a:cs typeface="Open Sans"/>
              <a:sym typeface="Open Sans"/>
            </a:endParaRPr>
          </a:p>
          <a:p>
            <a:pPr marL="0" lvl="0" indent="0" algn="l" rtl="0">
              <a:spcBef>
                <a:spcPts val="0"/>
              </a:spcBef>
              <a:spcAft>
                <a:spcPts val="0"/>
              </a:spcAft>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b="1">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50e3684b04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50e3684b04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Edit to add to your local contact information</a:t>
            </a:r>
            <a:endParaRPr>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50e3684b04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50e3684b04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50e3684b04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50e3684b04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i="1">
                <a:solidFill>
                  <a:schemeClr val="dk1"/>
                </a:solidFill>
                <a:latin typeface="Open Sans Light"/>
                <a:ea typeface="Open Sans Light"/>
                <a:cs typeface="Open Sans Light"/>
                <a:sym typeface="Open Sans Light"/>
              </a:rPr>
              <a:t>Thank you so much for spending your time here today.</a:t>
            </a:r>
            <a:endParaRPr>
              <a:solidFill>
                <a:schemeClr val="dk1"/>
              </a:solidFill>
              <a:latin typeface="Open Sans Light"/>
              <a:ea typeface="Open Sans Light"/>
              <a:cs typeface="Open Sans Light"/>
              <a:sym typeface="Open Sans Light"/>
            </a:endParaRPr>
          </a:p>
          <a:p>
            <a:pPr marL="0" lvl="0" indent="0" algn="l" rtl="0">
              <a:spcBef>
                <a:spcPts val="0"/>
              </a:spcBef>
              <a:spcAft>
                <a:spcPts val="0"/>
              </a:spcAft>
              <a:buClr>
                <a:schemeClr val="dk1"/>
              </a:buClr>
              <a:buFont typeface="Arial"/>
              <a:buNone/>
            </a:pPr>
            <a:r>
              <a:rPr lang="en" i="1">
                <a:solidFill>
                  <a:schemeClr val="dk1"/>
                </a:solidFill>
                <a:latin typeface="Open Sans Light"/>
                <a:ea typeface="Open Sans Light"/>
                <a:cs typeface="Open Sans Light"/>
                <a:sym typeface="Open Sans Light"/>
              </a:rPr>
              <a:t>Just a reminder to fill out the sign-in form if you haven’t already.</a:t>
            </a:r>
            <a:endParaRPr>
              <a:solidFill>
                <a:schemeClr val="dk1"/>
              </a:solidFill>
              <a:latin typeface="Open Sans Light"/>
              <a:ea typeface="Open Sans Light"/>
              <a:cs typeface="Open Sans Light"/>
              <a:sym typeface="Open Sans Light"/>
            </a:endParaRPr>
          </a:p>
          <a:p>
            <a:pPr marL="0" lvl="0" indent="0" algn="l" rtl="0">
              <a:spcBef>
                <a:spcPts val="0"/>
              </a:spcBef>
              <a:spcAft>
                <a:spcPts val="0"/>
              </a:spcAft>
              <a:buClr>
                <a:schemeClr val="dk1"/>
              </a:buClr>
              <a:buFont typeface="Arial"/>
              <a:buNone/>
            </a:pPr>
            <a:r>
              <a:rPr lang="en" i="1">
                <a:solidFill>
                  <a:schemeClr val="dk1"/>
                </a:solidFill>
                <a:latin typeface="Open Sans Light"/>
                <a:ea typeface="Open Sans Light"/>
                <a:cs typeface="Open Sans Light"/>
                <a:sym typeface="Open Sans Light"/>
              </a:rPr>
              <a:t>Feel free to speak to me if you have any questions about the presentation or about gun safety in general.</a:t>
            </a:r>
            <a:endParaRPr>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i="1">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r>
              <a:rPr lang="en" i="1">
                <a:solidFill>
                  <a:schemeClr val="dk1"/>
                </a:solidFill>
                <a:latin typeface="Open Sans Light"/>
                <a:ea typeface="Open Sans Light"/>
                <a:cs typeface="Open Sans Light"/>
                <a:sym typeface="Open Sans Light"/>
              </a:rPr>
              <a:t>The references slide is optional and provided in case anyone in the audience has questions about the sources for any of the content in the presentation. </a:t>
            </a:r>
            <a:endParaRPr i="1">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i="1">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50e3684b0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50e3684b0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3</a:t>
            </a:r>
            <a:r>
              <a:rPr lang="en">
                <a:solidFill>
                  <a:srgbClr val="333333"/>
                </a:solidFill>
                <a:latin typeface="Open Sans"/>
                <a:ea typeface="Open Sans"/>
                <a:cs typeface="Open Sans"/>
                <a:sym typeface="Open Sans"/>
              </a:rPr>
              <a:t> - Read the slide: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1. We all want kids to grow up happy and healthy.</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2. We each have the right to make responsible decisions about how to protect our homes, families, and communities—including whether or not to have a gun in our home.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3. If we can prevent even one child gun death or injury, it’s our responsibility to do so.</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We’re not here to t</a:t>
            </a:r>
            <a:r>
              <a:rPr lang="en">
                <a:solidFill>
                  <a:srgbClr val="333333"/>
                </a:solidFill>
                <a:highlight>
                  <a:srgbClr val="FFFFFF"/>
                </a:highlight>
                <a:latin typeface="Open Sans"/>
                <a:ea typeface="Open Sans"/>
                <a:cs typeface="Open Sans"/>
                <a:sym typeface="Open Sans"/>
              </a:rPr>
              <a:t>alk about laws or policies, so let’s set those aside.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0e3684b04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0e3684b0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4</a:t>
            </a:r>
            <a:r>
              <a:rPr lang="en">
                <a:solidFill>
                  <a:srgbClr val="333333"/>
                </a:solidFill>
                <a:latin typeface="Open Sans"/>
                <a:ea typeface="Open Sans"/>
                <a:cs typeface="Open Sans"/>
                <a:sym typeface="Open Sans"/>
              </a:rPr>
              <a:t> - no notes; transition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50e3684b0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50e3684b0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5</a:t>
            </a:r>
            <a:r>
              <a:rPr lang="en">
                <a:solidFill>
                  <a:srgbClr val="333333"/>
                </a:solidFill>
                <a:latin typeface="Open Sans"/>
                <a:ea typeface="Open Sans"/>
                <a:cs typeface="Open Sans"/>
                <a:sym typeface="Open Sans"/>
              </a:rPr>
              <a:t> - We must break the silence around suicide. Here are some important resources to write down or take a picture of in case you or someone you care about needs help.</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highlight>
                <a:srgbClr val="FFFFFF"/>
              </a:highlight>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We have handout materials with more inform</a:t>
            </a:r>
            <a:r>
              <a:rPr lang="en">
                <a:solidFill>
                  <a:srgbClr val="333333"/>
                </a:solidFill>
                <a:latin typeface="Open Sans"/>
                <a:ea typeface="Open Sans"/>
                <a:cs typeface="Open Sans"/>
                <a:sym typeface="Open Sans"/>
              </a:rPr>
              <a:t>ation about how to get help if you do recognize these and other warning signs and it includes the Suicide Prevention Hotline. (</a:t>
            </a:r>
            <a:r>
              <a:rPr lang="en" u="sng">
                <a:solidFill>
                  <a:srgbClr val="33333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Handout optional</a:t>
            </a:r>
            <a:r>
              <a:rPr lang="en">
                <a:solidFill>
                  <a:srgbClr val="333333"/>
                </a:solidFill>
                <a:latin typeface="Open Sans"/>
                <a:ea typeface="Open Sans"/>
                <a:cs typeface="Open Sans"/>
                <a:sym typeface="Open Sans"/>
              </a:rPr>
              <a:t>.)  </a:t>
            </a:r>
            <a:r>
              <a:rPr lang="en" i="1">
                <a:solidFill>
                  <a:srgbClr val="333333"/>
                </a:solidFill>
                <a:highlight>
                  <a:srgbClr val="FFFFFF"/>
                </a:highlight>
                <a:latin typeface="Open Sans"/>
                <a:ea typeface="Open Sans"/>
                <a:cs typeface="Open Sans"/>
                <a:sym typeface="Open Sans"/>
              </a:rPr>
              <a:t>Before we begin, we will be talking about stories of gun violence and suicide and we know living through these experiences is devastating and hearing about them can be difficult as well. If you need to step away during the session to care for yourself, please do. We will share resources at the end of this session to seek additional support if needed.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50e3684b04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50e3684b0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Notes: </a:t>
            </a:r>
            <a:r>
              <a:rPr lang="en">
                <a:solidFill>
                  <a:srgbClr val="3C4043"/>
                </a:solidFill>
                <a:highlight>
                  <a:srgbClr val="FFFFFF"/>
                </a:highlight>
                <a:latin typeface="Open Sans"/>
                <a:ea typeface="Open Sans"/>
                <a:cs typeface="Open Sans"/>
                <a:sym typeface="Open Sans"/>
              </a:rPr>
              <a:t>You can edit </a:t>
            </a:r>
            <a:r>
              <a:rPr lang="en" i="1">
                <a:solidFill>
                  <a:srgbClr val="3C4043"/>
                </a:solidFill>
                <a:highlight>
                  <a:srgbClr val="FFFFFF"/>
                </a:highlight>
                <a:latin typeface="Open Sans"/>
                <a:ea typeface="Open Sans"/>
                <a:cs typeface="Open Sans"/>
                <a:sym typeface="Open Sans"/>
              </a:rPr>
              <a:t>this or slides 9, 10, 11 or 12</a:t>
            </a:r>
            <a:r>
              <a:rPr lang="en">
                <a:solidFill>
                  <a:srgbClr val="3C4043"/>
                </a:solidFill>
                <a:highlight>
                  <a:srgbClr val="FFFFFF"/>
                </a:highlight>
                <a:latin typeface="Open Sans"/>
                <a:ea typeface="Open Sans"/>
                <a:cs typeface="Open Sans"/>
                <a:sym typeface="Open Sans"/>
              </a:rPr>
              <a:t> to highlight your Local Partner Relationships and spend a few moments talking about that work, or use this example if this type of work is new in your community.</a:t>
            </a:r>
            <a:endParaRPr>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0e3684b04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50e3684b0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highlight>
                  <a:srgbClr val="FFFFFF"/>
                </a:highlight>
                <a:latin typeface="Open Sans"/>
                <a:ea typeface="Open Sans"/>
                <a:cs typeface="Open Sans"/>
                <a:sym typeface="Open Sans"/>
              </a:rPr>
              <a:t>SLIDE 7</a:t>
            </a:r>
            <a:r>
              <a:rPr lang="en">
                <a:solidFill>
                  <a:srgbClr val="333333"/>
                </a:solidFill>
                <a:highlight>
                  <a:srgbClr val="FFFFFF"/>
                </a:highlight>
                <a:latin typeface="Open Sans"/>
                <a:ea typeface="Open Sans"/>
                <a:cs typeface="Open Sans"/>
                <a:sym typeface="Open Sans"/>
              </a:rPr>
              <a:t> - </a:t>
            </a:r>
            <a:r>
              <a:rPr lang="en">
                <a:solidFill>
                  <a:srgbClr val="333333"/>
                </a:solidFill>
                <a:latin typeface="Open Sans"/>
                <a:ea typeface="Open Sans"/>
                <a:cs typeface="Open Sans"/>
                <a:sym typeface="Open Sans"/>
              </a:rPr>
              <a:t> It’s a heartbreaking fact that in the US, firearms are the leading cause of death for children. This is a public health crisis. More than 1,800 children under the age of 18 are killed with guns every year—an average of 5 children every day. When children are killed with guns, the majority of those deaths, 54 percent, are homicides—that’s </a:t>
            </a:r>
            <a:r>
              <a:rPr lang="en" b="1">
                <a:solidFill>
                  <a:srgbClr val="333333"/>
                </a:solidFill>
                <a:latin typeface="Open Sans"/>
                <a:ea typeface="Open Sans"/>
                <a:cs typeface="Open Sans"/>
                <a:sym typeface="Open Sans"/>
              </a:rPr>
              <a:t>1,000 children per year</a:t>
            </a:r>
            <a:r>
              <a:rPr lang="en">
                <a:solidFill>
                  <a:srgbClr val="333333"/>
                </a:solidFill>
                <a:latin typeface="Open Sans"/>
                <a:ea typeface="Open Sans"/>
                <a:cs typeface="Open Sans"/>
                <a:sym typeface="Open Sans"/>
              </a:rPr>
              <a:t>. Additionally, nearly 700 children die by firearm suicide each year and 100 are unintentionally shot and killed. We’re here today to talk about how we can prevent tragedies like that.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0e3684b04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50e3684b0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8</a:t>
            </a:r>
            <a:r>
              <a:rPr lang="en">
                <a:solidFill>
                  <a:srgbClr val="333333"/>
                </a:solidFill>
                <a:latin typeface="Open Sans"/>
                <a:ea typeface="Open Sans"/>
                <a:cs typeface="Open Sans"/>
                <a:sym typeface="Open Sans"/>
              </a:rPr>
              <a:t> - A shocking 4.6 million children in the US live in a household with at least one loaded, unlocked gun. While school shootings and mass shootings typically make national headlines, almost all child unintentional shooting deaths occur in the home.</a:t>
            </a:r>
            <a:r>
              <a:rPr lang="en" baseline="30000">
                <a:solidFill>
                  <a:srgbClr val="333333"/>
                </a:solidFill>
                <a:latin typeface="Open Sans"/>
                <a:ea typeface="Open Sans"/>
                <a:cs typeface="Open Sans"/>
                <a:sym typeface="Open Sans"/>
              </a:rPr>
              <a:t>  </a:t>
            </a:r>
            <a:r>
              <a:rPr lang="en">
                <a:solidFill>
                  <a:srgbClr val="333333"/>
                </a:solidFill>
                <a:latin typeface="Open Sans"/>
                <a:ea typeface="Open Sans"/>
                <a:cs typeface="Open Sans"/>
                <a:sym typeface="Open Sans"/>
              </a:rPr>
              <a:t>And</a:t>
            </a:r>
            <a:r>
              <a:rPr lang="en">
                <a:solidFill>
                  <a:srgbClr val="333333"/>
                </a:solidFill>
                <a:highlight>
                  <a:srgbClr val="FFFFFF"/>
                </a:highlight>
                <a:latin typeface="Open Sans"/>
                <a:ea typeface="Open Sans"/>
                <a:cs typeface="Open Sans"/>
                <a:sym typeface="Open Sans"/>
              </a:rPr>
              <a:t> the Secret Service found that three-quarters of school shooters acquired their firearm from the home of a parent or close relative.</a:t>
            </a: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trike="sngStrike">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So listen, I know this is an emotional issue, and we may come from different walks of life. Many of you may be parents, some of you may be gun owners and some of you may not be, some of you may have had a personal experience with guns, and some of you may have even been impacted by gun violence</a:t>
            </a:r>
            <a:r>
              <a:rPr lang="en" i="1">
                <a:solidFill>
                  <a:srgbClr val="333333"/>
                </a:solidFill>
                <a:latin typeface="Open Sans"/>
                <a:ea typeface="Open Sans"/>
                <a:cs typeface="Open Sans"/>
                <a:sym typeface="Open Sans"/>
              </a:rPr>
              <a:t>. </a:t>
            </a: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latin typeface="Open Sans"/>
                <a:ea typeface="Open Sans"/>
                <a:cs typeface="Open Sans"/>
                <a:sym typeface="Open Sans"/>
              </a:rPr>
              <a:t>We believe that most gun owners want to be responsible gun owners, so we are here today to talk about what ALL of us, gun owners and non-gun owners alike can do to make sure children and teens do not have unsupervised access to guns.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0e3684b04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50e3684b04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33333"/>
                </a:solidFill>
                <a:latin typeface="Open Sans"/>
                <a:ea typeface="Open Sans"/>
                <a:cs typeface="Open Sans"/>
                <a:sym typeface="Open Sans"/>
              </a:rPr>
              <a:t>SLIDE 9</a:t>
            </a:r>
            <a:r>
              <a:rPr lang="en">
                <a:solidFill>
                  <a:srgbClr val="333333"/>
                </a:solidFill>
                <a:latin typeface="Open Sans"/>
                <a:ea typeface="Open Sans"/>
                <a:cs typeface="Open Sans"/>
                <a:sym typeface="Open Sans"/>
              </a:rPr>
              <a:t> - Instructions for volunteers: </a:t>
            </a:r>
            <a:endParaRPr>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i="1">
                <a:solidFill>
                  <a:srgbClr val="333333"/>
                </a:solidFill>
                <a:highlight>
                  <a:srgbClr val="FFFFFF"/>
                </a:highlight>
                <a:latin typeface="Open Sans"/>
                <a:ea typeface="Open Sans"/>
                <a:cs typeface="Open Sans"/>
                <a:sym typeface="Open Sans"/>
              </a:rPr>
              <a:t>Get updated local stories (</a:t>
            </a:r>
            <a:r>
              <a:rPr lang="en" i="1">
                <a:solidFill>
                  <a:srgbClr val="333333"/>
                </a:solidFill>
                <a:latin typeface="Open Sans"/>
                <a:ea typeface="Open Sans"/>
                <a:cs typeface="Open Sans"/>
                <a:sym typeface="Open Sans"/>
              </a:rPr>
              <a:t>Please take a look a</a:t>
            </a:r>
            <a:r>
              <a:rPr lang="en" i="1">
                <a:solidFill>
                  <a:schemeClr val="dk1"/>
                </a:solidFill>
                <a:latin typeface="Open Sans"/>
                <a:ea typeface="Open Sans"/>
                <a:cs typeface="Open Sans"/>
                <a:sym typeface="Open Sans"/>
              </a:rPr>
              <a:t>t </a:t>
            </a:r>
            <a:r>
              <a:rPr lang="en" i="1" u="sng">
                <a:solidFill>
                  <a:srgbClr val="2200C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Incorporating a Trauma Informed Approach to Stories and Links in Public Education Outreach</a:t>
            </a:r>
            <a:r>
              <a:rPr lang="en" i="1">
                <a:solidFill>
                  <a:schemeClr val="dk1"/>
                </a:solidFill>
                <a:latin typeface="Open Sans"/>
                <a:ea typeface="Open Sans"/>
                <a:cs typeface="Open Sans"/>
                <a:sym typeface="Open Sans"/>
              </a:rPr>
              <a:t> </a:t>
            </a:r>
            <a:r>
              <a:rPr lang="en" i="1">
                <a:solidFill>
                  <a:srgbClr val="333333"/>
                </a:solidFill>
                <a:latin typeface="Open Sans"/>
                <a:ea typeface="Open Sans"/>
                <a:cs typeface="Open Sans"/>
                <a:sym typeface="Open Sans"/>
              </a:rPr>
              <a:t>prior to linking specific stories on these slides)</a:t>
            </a:r>
            <a:endParaRPr i="1">
              <a:solidFill>
                <a:srgbClr val="333333"/>
              </a:solidFill>
              <a:highlight>
                <a:srgbClr val="FFFFFF"/>
              </a:highlight>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en" i="1">
                <a:solidFill>
                  <a:srgbClr val="333333"/>
                </a:solidFill>
                <a:highlight>
                  <a:srgbClr val="FFFFFF"/>
                </a:highlight>
                <a:latin typeface="Open Sans"/>
                <a:ea typeface="Open Sans"/>
                <a:cs typeface="Open Sans"/>
                <a:sym typeface="Open Sans"/>
              </a:rPr>
              <a:t>can insert from -</a:t>
            </a:r>
            <a:r>
              <a:rPr lang="en" i="1">
                <a:solidFill>
                  <a:schemeClr val="dk1"/>
                </a:solidFill>
                <a:highlight>
                  <a:srgbClr val="FFFFFF"/>
                </a:highlight>
                <a:latin typeface="Open Sans"/>
                <a:ea typeface="Open Sans"/>
                <a:cs typeface="Open Sans"/>
                <a:sym typeface="Open Sans"/>
              </a:rPr>
              <a:t> </a:t>
            </a:r>
            <a:r>
              <a:rPr lang="en" i="1" u="sng">
                <a:solidFill>
                  <a:srgbClr val="2200CC"/>
                </a:solidFill>
                <a:highlight>
                  <a:srgbClr val="FFFFFF"/>
                </a:highlight>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https://everytownresearch.org/maps/notanaccident/</a:t>
            </a:r>
            <a:endParaRPr i="1">
              <a:solidFill>
                <a:schemeClr val="dk1"/>
              </a:solidFill>
              <a:highlight>
                <a:srgbClr val="FFFFFF"/>
              </a:highlight>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en" i="1">
                <a:solidFill>
                  <a:srgbClr val="333333"/>
                </a:solidFill>
                <a:highlight>
                  <a:srgbClr val="FFFFFF"/>
                </a:highlight>
                <a:latin typeface="Open Sans"/>
                <a:ea typeface="Open Sans"/>
                <a:cs typeface="Open Sans"/>
                <a:sym typeface="Open Sans"/>
              </a:rPr>
              <a:t>or search “accident” on</a:t>
            </a:r>
            <a:r>
              <a:rPr lang="en" i="1">
                <a:solidFill>
                  <a:schemeClr val="dk1"/>
                </a:solidFill>
                <a:highlight>
                  <a:srgbClr val="FFFFFF"/>
                </a:highlight>
                <a:latin typeface="Open Sans"/>
                <a:ea typeface="Open Sans"/>
                <a:cs typeface="Open Sans"/>
                <a:sym typeface="Open Sans"/>
              </a:rPr>
              <a:t> </a:t>
            </a:r>
            <a:r>
              <a:rPr lang="en" i="1" u="sng">
                <a:solidFill>
                  <a:srgbClr val="2200CC"/>
                </a:solidFill>
                <a:highlight>
                  <a:srgbClr val="FFFFFF"/>
                </a:highlight>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https://momentsthatsurvive.org/stories/</a:t>
            </a:r>
            <a:endParaRPr i="1">
              <a:solidFill>
                <a:schemeClr val="dk1"/>
              </a:solidFill>
              <a:highlight>
                <a:srgbClr val="FFFFFF"/>
              </a:highlight>
              <a:latin typeface="Open Sans"/>
              <a:ea typeface="Open Sans"/>
              <a:cs typeface="Open Sans"/>
              <a:sym typeface="Open Sans"/>
            </a:endParaRPr>
          </a:p>
          <a:p>
            <a:pPr marL="457200" lvl="0" indent="-298450" algn="l" rtl="0">
              <a:spcBef>
                <a:spcPts val="0"/>
              </a:spcBef>
              <a:spcAft>
                <a:spcPts val="0"/>
              </a:spcAft>
              <a:buClr>
                <a:schemeClr val="dk1"/>
              </a:buClr>
              <a:buSzPts val="1100"/>
              <a:buFont typeface="Open Sans"/>
              <a:buAutoNum type="arabicPeriod"/>
            </a:pPr>
            <a:r>
              <a:rPr lang="en" i="1">
                <a:solidFill>
                  <a:schemeClr val="dk1"/>
                </a:solidFill>
                <a:highlight>
                  <a:srgbClr val="FFFFFF"/>
                </a:highlight>
                <a:latin typeface="Open Sans"/>
                <a:ea typeface="Open Sans"/>
                <a:cs typeface="Open Sans"/>
                <a:sym typeface="Open Sans"/>
              </a:rPr>
              <a:t>or seach on</a:t>
            </a:r>
            <a:r>
              <a:rPr lang="en" i="1">
                <a:solidFill>
                  <a:srgbClr val="3C4043"/>
                </a:solidFill>
                <a:highlight>
                  <a:srgbClr val="FFFFFF"/>
                </a:highlight>
                <a:latin typeface="Open Sans"/>
                <a:ea typeface="Open Sans"/>
                <a:cs typeface="Open Sans"/>
                <a:sym typeface="Open Sans"/>
              </a:rPr>
              <a:t> </a:t>
            </a:r>
            <a:r>
              <a:rPr lang="en" i="1" u="sng">
                <a:solidFill>
                  <a:srgbClr val="2200CC"/>
                </a:solidFill>
                <a:highlight>
                  <a:srgbClr val="FFFFFF"/>
                </a:highlight>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https://everytownresearch.org/maps/gunfire-on-school-grounds/</a:t>
            </a:r>
            <a:endParaRPr i="1">
              <a:solidFill>
                <a:srgbClr val="2200CC"/>
              </a:solidFill>
              <a:highlight>
                <a:srgbClr val="FFFFFF"/>
              </a:highlight>
              <a:latin typeface="Open Sans"/>
              <a:ea typeface="Open Sans"/>
              <a:cs typeface="Open Sans"/>
              <a:sym typeface="Open Sans"/>
            </a:endParaRPr>
          </a:p>
          <a:p>
            <a:pPr marL="457200" lvl="0" indent="-298450" algn="l" rtl="0">
              <a:spcBef>
                <a:spcPts val="0"/>
              </a:spcBef>
              <a:spcAft>
                <a:spcPts val="0"/>
              </a:spcAft>
              <a:buClr>
                <a:srgbClr val="333333"/>
              </a:buClr>
              <a:buSzPts val="1100"/>
              <a:buFont typeface="Open Sans"/>
              <a:buAutoNum type="arabicPeriod"/>
            </a:pPr>
            <a:r>
              <a:rPr lang="en" i="1">
                <a:solidFill>
                  <a:srgbClr val="333333"/>
                </a:solidFill>
                <a:highlight>
                  <a:srgbClr val="FFFFFF"/>
                </a:highlight>
                <a:latin typeface="Open Sans"/>
                <a:ea typeface="Open Sans"/>
                <a:cs typeface="Open Sans"/>
                <a:sym typeface="Open Sans"/>
              </a:rPr>
              <a:t>or highlight a local incident</a:t>
            </a:r>
            <a:endParaRPr i="1">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Notes: I want to take a few minutes to talk specifically about what the consequences of unsecured guns looks like </a:t>
            </a:r>
            <a:r>
              <a:rPr lang="en">
                <a:solidFill>
                  <a:srgbClr val="333333"/>
                </a:solidFill>
                <a:latin typeface="Open Sans"/>
                <a:ea typeface="Open Sans"/>
                <a:cs typeface="Open Sans"/>
                <a:sym typeface="Open Sans"/>
              </a:rPr>
              <a:t>in our community. </a:t>
            </a:r>
            <a:endParaRPr>
              <a:solidFill>
                <a:srgbClr val="333333"/>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i="1">
                <a:solidFill>
                  <a:srgbClr val="333333"/>
                </a:solidFill>
                <a:highlight>
                  <a:srgbClr val="FFFFFF"/>
                </a:highlight>
                <a:latin typeface="Open Sans"/>
                <a:ea typeface="Open Sans"/>
                <a:cs typeface="Open Sans"/>
                <a:sym typeface="Open Sans"/>
              </a:rPr>
              <a:t>Talk candidly about 1-2 most recent incidents (school shooting, recent unintentional shooting)</a:t>
            </a:r>
            <a:endParaRPr i="1">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i="1">
                <a:solidFill>
                  <a:srgbClr val="333333"/>
                </a:solidFill>
                <a:highlight>
                  <a:srgbClr val="FFFFFF"/>
                </a:highlight>
                <a:latin typeface="Open Sans"/>
                <a:ea typeface="Open Sans"/>
                <a:cs typeface="Open Sans"/>
                <a:sym typeface="Open Sans"/>
              </a:rPr>
              <a:t>Or use these sample incidents: </a:t>
            </a:r>
            <a:endParaRPr i="1">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On this slide, you’ll see just a few headlines from stories from across the country, although we know there are many incidents that go unreported. </a:t>
            </a:r>
            <a:endParaRPr strike="sngStrike">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trike="sngStrike">
                <a:solidFill>
                  <a:srgbClr val="333333"/>
                </a:solidFill>
                <a:latin typeface="Open Sans"/>
                <a:ea typeface="Open Sans"/>
                <a:cs typeface="Open Sans"/>
                <a:sym typeface="Open Sans"/>
              </a:rPr>
              <a:t> </a:t>
            </a:r>
            <a:endParaRPr strike="sngStrike">
              <a:solidFill>
                <a:srgbClr val="333333"/>
              </a:solidFill>
              <a:latin typeface="Open Sans"/>
              <a:ea typeface="Open Sans"/>
              <a:cs typeface="Open Sans"/>
              <a:sym typeface="Open Sans"/>
            </a:endParaRPr>
          </a:p>
          <a:p>
            <a:pPr marL="457200" lvl="0" indent="-298450" algn="l" rtl="0">
              <a:spcBef>
                <a:spcPts val="0"/>
              </a:spcBef>
              <a:spcAft>
                <a:spcPts val="0"/>
              </a:spcAft>
              <a:buClr>
                <a:srgbClr val="333333"/>
              </a:buClr>
              <a:buSzPts val="1100"/>
              <a:buFont typeface="Open Sans"/>
              <a:buChar char="●"/>
            </a:pPr>
            <a:r>
              <a:rPr lang="en" u="sng">
                <a:solidFill>
                  <a:schemeClr val="hlink"/>
                </a:solidFill>
                <a:latin typeface="Open Sans"/>
                <a:ea typeface="Open Sans"/>
                <a:cs typeface="Open Sans"/>
                <a:sym typeface="Open Sans"/>
                <a:hlinkClick r:id="rId7"/>
              </a:rPr>
              <a:t>https://www.clickondetroit.com/news/local/2021/12/01/sheriff-oxford-high-school-shooter-used-9-mm-pistol-recently-purchased-by-father/</a:t>
            </a:r>
            <a:endParaRPr>
              <a:solidFill>
                <a:srgbClr val="333333"/>
              </a:solidFill>
              <a:latin typeface="Open Sans"/>
              <a:ea typeface="Open Sans"/>
              <a:cs typeface="Open Sans"/>
              <a:sym typeface="Open Sans"/>
            </a:endParaRPr>
          </a:p>
          <a:p>
            <a:pPr marL="457200" lvl="0" indent="-298450" algn="l" rtl="0">
              <a:spcBef>
                <a:spcPts val="0"/>
              </a:spcBef>
              <a:spcAft>
                <a:spcPts val="0"/>
              </a:spcAft>
              <a:buClr>
                <a:srgbClr val="333333"/>
              </a:buClr>
              <a:buSzPts val="1100"/>
              <a:buFont typeface="Open Sans"/>
              <a:buChar char="●"/>
            </a:pPr>
            <a:r>
              <a:rPr lang="en" u="sng">
                <a:solidFill>
                  <a:schemeClr val="hlink"/>
                </a:solidFill>
                <a:latin typeface="Open Sans"/>
                <a:ea typeface="Open Sans"/>
                <a:cs typeface="Open Sans"/>
                <a:sym typeface="Open Sans"/>
                <a:hlinkClick r:id="rId8"/>
              </a:rPr>
              <a:t>https://6abc.com/shooting-child-shot-toddler-accidental/12085972/</a:t>
            </a:r>
            <a:endParaRPr>
              <a:solidFill>
                <a:srgbClr val="333333"/>
              </a:solidFill>
              <a:latin typeface="Open Sans"/>
              <a:ea typeface="Open Sans"/>
              <a:cs typeface="Open Sans"/>
              <a:sym typeface="Open Sans"/>
            </a:endParaRPr>
          </a:p>
          <a:p>
            <a:pPr marL="457200" lvl="0" indent="-298450" algn="l" rtl="0">
              <a:spcBef>
                <a:spcPts val="0"/>
              </a:spcBef>
              <a:spcAft>
                <a:spcPts val="0"/>
              </a:spcAft>
              <a:buClr>
                <a:srgbClr val="333333"/>
              </a:buClr>
              <a:buSzPts val="1100"/>
              <a:buFont typeface="Open Sans"/>
              <a:buChar char="●"/>
            </a:pPr>
            <a:r>
              <a:rPr lang="en" u="sng">
                <a:solidFill>
                  <a:schemeClr val="hlink"/>
                </a:solidFill>
                <a:highlight>
                  <a:srgbClr val="FFFFFF"/>
                </a:highlight>
                <a:latin typeface="Open Sans"/>
                <a:ea typeface="Open Sans"/>
                <a:cs typeface="Open Sans"/>
                <a:sym typeface="Open Sans"/>
                <a:hlinkClick r:id="rId9"/>
              </a:rPr>
              <a:t>https://www.newsweek.com/loaded-gun-brought-elementary-school-7-year-old-days-after-uvalde-1710673</a:t>
            </a:r>
            <a:endParaRPr>
              <a:solidFill>
                <a:srgbClr val="333333"/>
              </a:solidFill>
              <a:highlight>
                <a:srgbClr val="FFFFFF"/>
              </a:highlight>
              <a:latin typeface="Open Sans"/>
              <a:ea typeface="Open Sans"/>
              <a:cs typeface="Open Sans"/>
              <a:sym typeface="Open Sans"/>
            </a:endParaRPr>
          </a:p>
          <a:p>
            <a:pPr marL="457200" lvl="0" indent="-298450" algn="l" rtl="0">
              <a:spcBef>
                <a:spcPts val="0"/>
              </a:spcBef>
              <a:spcAft>
                <a:spcPts val="0"/>
              </a:spcAft>
              <a:buClr>
                <a:srgbClr val="333333"/>
              </a:buClr>
              <a:buSzPts val="1100"/>
              <a:buFont typeface="Open Sans"/>
              <a:buChar char="●"/>
            </a:pPr>
            <a:r>
              <a:rPr lang="en" u="sng">
                <a:solidFill>
                  <a:schemeClr val="hlink"/>
                </a:solidFill>
                <a:highlight>
                  <a:srgbClr val="FFFFFF"/>
                </a:highlight>
                <a:latin typeface="Open Sans"/>
                <a:ea typeface="Open Sans"/>
                <a:cs typeface="Open Sans"/>
                <a:sym typeface="Open Sans"/>
                <a:hlinkClick r:id="rId10"/>
              </a:rPr>
              <a:t>https://abc13.com/spring-teenage-boys-shot-attempted-murder-suicide-windrose-west-neighborhood-shots-fired-round-rose-court/12093027/ </a:t>
            </a:r>
            <a:endParaRPr>
              <a:solidFill>
                <a:srgbClr val="333333"/>
              </a:solidFill>
              <a:latin typeface="Open Sans"/>
              <a:ea typeface="Open Sans"/>
              <a:cs typeface="Open Sans"/>
              <a:sym typeface="Open Sans"/>
            </a:endParaRPr>
          </a:p>
          <a:p>
            <a:pPr marL="457200" lvl="0" indent="0" algn="l" rtl="0">
              <a:spcBef>
                <a:spcPts val="0"/>
              </a:spcBef>
              <a:spcAft>
                <a:spcPts val="0"/>
              </a:spcAft>
              <a:buClr>
                <a:schemeClr val="dk1"/>
              </a:buClr>
              <a:buSzPts val="1100"/>
              <a:buFont typeface="Arial"/>
              <a:buNone/>
            </a:pPr>
            <a:endParaRPr>
              <a:solidFill>
                <a:srgbClr val="333333"/>
              </a:solidFill>
              <a:latin typeface="Open Sans"/>
              <a:ea typeface="Open Sans"/>
              <a:cs typeface="Open Sans"/>
              <a:sym typeface="Open Sans"/>
            </a:endParaRPr>
          </a:p>
          <a:p>
            <a:pPr marL="457200" lvl="0" indent="0" algn="l" rtl="0">
              <a:lnSpc>
                <a:spcPct val="115000"/>
              </a:lnSpc>
              <a:spcBef>
                <a:spcPts val="0"/>
              </a:spcBef>
              <a:spcAft>
                <a:spcPts val="0"/>
              </a:spcAft>
              <a:buNone/>
            </a:pPr>
            <a:endParaRPr i="1">
              <a:solidFill>
                <a:srgbClr val="333333"/>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a:solidFill>
                  <a:srgbClr val="333333"/>
                </a:solidFill>
                <a:highlight>
                  <a:srgbClr val="FFFFFF"/>
                </a:highlight>
                <a:latin typeface="Open Sans"/>
                <a:ea typeface="Open Sans"/>
                <a:cs typeface="Open Sans"/>
                <a:sym typeface="Open Sans"/>
              </a:rPr>
              <a:t>All four of these stories show the fallout of when young people get their hands on unsecured guns. No story is quite the same, but all are tragic and all are preventable.</a:t>
            </a:r>
            <a:endParaRPr>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b="1" i="1">
              <a:solidFill>
                <a:schemeClr val="dk1"/>
              </a:solidFill>
              <a:highlight>
                <a:srgbClr val="FFFF00"/>
              </a:highlight>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highlight>
                <a:schemeClr val="lt1"/>
              </a:highlight>
              <a:latin typeface="Open Sans Light"/>
              <a:ea typeface="Open Sans Light"/>
              <a:cs typeface="Open Sans Light"/>
              <a:sym typeface="Open Sans Light"/>
            </a:endParaRPr>
          </a:p>
          <a:p>
            <a:pPr marL="0" lvl="0" indent="0" algn="l" rtl="0">
              <a:spcBef>
                <a:spcPts val="0"/>
              </a:spcBef>
              <a:spcAft>
                <a:spcPts val="0"/>
              </a:spcAft>
              <a:buNone/>
            </a:pPr>
            <a:endParaRPr>
              <a:latin typeface="Open Sans Light"/>
              <a:ea typeface="Open Sans Light"/>
              <a:cs typeface="Open Sans Light"/>
              <a:sym typeface="Open Sans 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hyperlink" Target="https://t.co/rRqUSHvtQ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hyperlink" Target="https://youtu.be/cdmIZjFVPN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hyperlink" Target="https://t.co/rRqUSHvtQ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rot="-5400000">
            <a:off x="2009525" y="-2009525"/>
            <a:ext cx="5143500" cy="9162550"/>
          </a:xfrm>
          <a:prstGeom prst="rect">
            <a:avLst/>
          </a:prstGeom>
          <a:noFill/>
          <a:ln>
            <a:noFill/>
          </a:ln>
        </p:spPr>
      </p:pic>
      <p:sp>
        <p:nvSpPr>
          <p:cNvPr id="55" name="Google Shape;55;p13"/>
          <p:cNvSpPr txBox="1"/>
          <p:nvPr/>
        </p:nvSpPr>
        <p:spPr>
          <a:xfrm>
            <a:off x="6043250" y="1962300"/>
            <a:ext cx="26802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200">
                <a:solidFill>
                  <a:srgbClr val="FFFFFF"/>
                </a:solidFill>
                <a:latin typeface="Open Sans"/>
                <a:ea typeface="Open Sans"/>
                <a:cs typeface="Open Sans"/>
                <a:sym typeface="Open Sans"/>
              </a:rPr>
              <a:t>Be SMART is a program developed by Everytown for Gun Safety Support Fund to bring together parents and all adults concerned about kids, guns, and safety.</a:t>
            </a:r>
            <a:endParaRPr sz="1200">
              <a:solidFill>
                <a:srgbClr val="FFFFFF"/>
              </a:solidFill>
              <a:latin typeface="Open Sans"/>
              <a:ea typeface="Open Sans"/>
              <a:cs typeface="Open Sans"/>
              <a:sym typeface="Open Sans"/>
            </a:endParaRPr>
          </a:p>
        </p:txBody>
      </p:sp>
      <p:sp>
        <p:nvSpPr>
          <p:cNvPr id="56" name="Google Shape;56;p13"/>
          <p:cNvSpPr txBox="1"/>
          <p:nvPr/>
        </p:nvSpPr>
        <p:spPr>
          <a:xfrm>
            <a:off x="6043250" y="3353500"/>
            <a:ext cx="2584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200" b="1">
                <a:solidFill>
                  <a:srgbClr val="FFFFFF"/>
                </a:solidFill>
                <a:latin typeface="Open Sans"/>
                <a:ea typeface="Open Sans"/>
                <a:cs typeface="Open Sans"/>
                <a:sym typeface="Open Sans"/>
              </a:rPr>
              <a:t>BeSMARTforkids.org</a:t>
            </a:r>
            <a:endParaRPr sz="1200" b="1">
              <a:solidFill>
                <a:srgbClr val="FFFFFF"/>
              </a:solidFill>
              <a:latin typeface="Open Sans"/>
              <a:ea typeface="Open Sans"/>
              <a:cs typeface="Open Sans"/>
              <a:sym typeface="Open Sans"/>
            </a:endParaRPr>
          </a:p>
        </p:txBody>
      </p:sp>
      <p:pic>
        <p:nvPicPr>
          <p:cNvPr id="57" name="Google Shape;57;p13"/>
          <p:cNvPicPr preferRelativeResize="0"/>
          <p:nvPr/>
        </p:nvPicPr>
        <p:blipFill>
          <a:blip r:embed="rId4">
            <a:alphaModFix/>
          </a:blip>
          <a:stretch>
            <a:fillRect/>
          </a:stretch>
        </p:blipFill>
        <p:spPr>
          <a:xfrm>
            <a:off x="1215075" y="1220604"/>
            <a:ext cx="3643550" cy="1810525"/>
          </a:xfrm>
          <a:prstGeom prst="rect">
            <a:avLst/>
          </a:prstGeom>
          <a:noFill/>
          <a:ln>
            <a:noFill/>
          </a:ln>
        </p:spPr>
      </p:pic>
      <p:pic>
        <p:nvPicPr>
          <p:cNvPr id="58" name="Google Shape;58;p13"/>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59" name="Google Shape;59;p13"/>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60" name="Google Shape;60;p13"/>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2"/>
          <p:cNvPicPr preferRelativeResize="0"/>
          <p:nvPr/>
        </p:nvPicPr>
        <p:blipFill>
          <a:blip r:embed="rId3">
            <a:alphaModFix/>
          </a:blip>
          <a:stretch>
            <a:fillRect/>
          </a:stretch>
        </p:blipFill>
        <p:spPr>
          <a:xfrm rot="-5400000">
            <a:off x="2009525" y="-2009525"/>
            <a:ext cx="5143500" cy="9162550"/>
          </a:xfrm>
          <a:prstGeom prst="rect">
            <a:avLst/>
          </a:prstGeom>
          <a:noFill/>
          <a:ln>
            <a:noFill/>
          </a:ln>
        </p:spPr>
      </p:pic>
      <p:sp>
        <p:nvSpPr>
          <p:cNvPr id="168" name="Google Shape;168;p22"/>
          <p:cNvSpPr txBox="1"/>
          <p:nvPr/>
        </p:nvSpPr>
        <p:spPr>
          <a:xfrm>
            <a:off x="500460" y="3383830"/>
            <a:ext cx="9828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800">
                <a:solidFill>
                  <a:srgbClr val="FFFFFF"/>
                </a:solidFill>
                <a:latin typeface="Open Sans ExtraBold"/>
                <a:ea typeface="Open Sans ExtraBold"/>
                <a:cs typeface="Open Sans ExtraBold"/>
                <a:sym typeface="Open Sans ExtraBold"/>
              </a:rPr>
              <a:t>Secure</a:t>
            </a:r>
            <a:endParaRPr sz="2100">
              <a:solidFill>
                <a:srgbClr val="FFFFFF"/>
              </a:solidFill>
              <a:latin typeface="Open Sans ExtraBold"/>
              <a:ea typeface="Open Sans ExtraBold"/>
              <a:cs typeface="Open Sans ExtraBold"/>
              <a:sym typeface="Open Sans ExtraBold"/>
            </a:endParaRPr>
          </a:p>
        </p:txBody>
      </p:sp>
      <p:pic>
        <p:nvPicPr>
          <p:cNvPr id="169" name="Google Shape;169;p22"/>
          <p:cNvPicPr preferRelativeResize="0"/>
          <p:nvPr/>
        </p:nvPicPr>
        <p:blipFill>
          <a:blip r:embed="rId4">
            <a:alphaModFix/>
          </a:blip>
          <a:stretch>
            <a:fillRect/>
          </a:stretch>
        </p:blipFill>
        <p:spPr>
          <a:xfrm>
            <a:off x="3153374" y="660175"/>
            <a:ext cx="2855801" cy="1419100"/>
          </a:xfrm>
          <a:prstGeom prst="rect">
            <a:avLst/>
          </a:prstGeom>
          <a:noFill/>
          <a:ln>
            <a:noFill/>
          </a:ln>
        </p:spPr>
      </p:pic>
      <p:sp>
        <p:nvSpPr>
          <p:cNvPr id="170" name="Google Shape;170;p22"/>
          <p:cNvSpPr txBox="1"/>
          <p:nvPr/>
        </p:nvSpPr>
        <p:spPr>
          <a:xfrm>
            <a:off x="2124260" y="3383830"/>
            <a:ext cx="982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rgbClr val="FFFFFF"/>
                </a:solidFill>
                <a:latin typeface="Open Sans ExtraBold"/>
                <a:ea typeface="Open Sans ExtraBold"/>
                <a:cs typeface="Open Sans ExtraBold"/>
                <a:sym typeface="Open Sans ExtraBold"/>
              </a:rPr>
              <a:t>Model</a:t>
            </a:r>
            <a:endParaRPr sz="1900">
              <a:solidFill>
                <a:srgbClr val="FFFFFF"/>
              </a:solidFill>
              <a:latin typeface="Open Sans ExtraBold"/>
              <a:ea typeface="Open Sans ExtraBold"/>
              <a:cs typeface="Open Sans ExtraBold"/>
              <a:sym typeface="Open Sans ExtraBold"/>
            </a:endParaRPr>
          </a:p>
        </p:txBody>
      </p:sp>
      <p:sp>
        <p:nvSpPr>
          <p:cNvPr id="171" name="Google Shape;171;p22"/>
          <p:cNvSpPr txBox="1"/>
          <p:nvPr/>
        </p:nvSpPr>
        <p:spPr>
          <a:xfrm>
            <a:off x="3762730" y="3383830"/>
            <a:ext cx="982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rgbClr val="FFFFFF"/>
                </a:solidFill>
                <a:latin typeface="Open Sans ExtraBold"/>
                <a:ea typeface="Open Sans ExtraBold"/>
                <a:cs typeface="Open Sans ExtraBold"/>
                <a:sym typeface="Open Sans ExtraBold"/>
              </a:rPr>
              <a:t>Ask</a:t>
            </a:r>
            <a:endParaRPr sz="1900">
              <a:solidFill>
                <a:srgbClr val="FFFFFF"/>
              </a:solidFill>
              <a:latin typeface="Open Sans ExtraBold"/>
              <a:ea typeface="Open Sans ExtraBold"/>
              <a:cs typeface="Open Sans ExtraBold"/>
              <a:sym typeface="Open Sans ExtraBold"/>
            </a:endParaRPr>
          </a:p>
        </p:txBody>
      </p:sp>
      <p:sp>
        <p:nvSpPr>
          <p:cNvPr id="172" name="Google Shape;172;p22"/>
          <p:cNvSpPr txBox="1"/>
          <p:nvPr/>
        </p:nvSpPr>
        <p:spPr>
          <a:xfrm>
            <a:off x="5369922" y="3383830"/>
            <a:ext cx="1450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rgbClr val="FFFFFF"/>
                </a:solidFill>
                <a:latin typeface="Open Sans ExtraBold"/>
                <a:ea typeface="Open Sans ExtraBold"/>
                <a:cs typeface="Open Sans ExtraBold"/>
                <a:sym typeface="Open Sans ExtraBold"/>
              </a:rPr>
              <a:t>Recognize</a:t>
            </a:r>
            <a:endParaRPr sz="1900">
              <a:solidFill>
                <a:srgbClr val="FFFFFF"/>
              </a:solidFill>
              <a:latin typeface="Open Sans ExtraBold"/>
              <a:ea typeface="Open Sans ExtraBold"/>
              <a:cs typeface="Open Sans ExtraBold"/>
              <a:sym typeface="Open Sans ExtraBold"/>
            </a:endParaRPr>
          </a:p>
        </p:txBody>
      </p:sp>
      <p:sp>
        <p:nvSpPr>
          <p:cNvPr id="173" name="Google Shape;173;p22"/>
          <p:cNvSpPr txBox="1"/>
          <p:nvPr/>
        </p:nvSpPr>
        <p:spPr>
          <a:xfrm>
            <a:off x="7198210" y="3383830"/>
            <a:ext cx="14505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rgbClr val="FFFFFF"/>
                </a:solidFill>
                <a:latin typeface="Open Sans ExtraBold"/>
                <a:ea typeface="Open Sans ExtraBold"/>
                <a:cs typeface="Open Sans ExtraBold"/>
                <a:sym typeface="Open Sans ExtraBold"/>
              </a:rPr>
              <a:t>Tell</a:t>
            </a:r>
            <a:endParaRPr sz="1900">
              <a:solidFill>
                <a:srgbClr val="FFFFFF"/>
              </a:solidFill>
              <a:latin typeface="Open Sans ExtraBold"/>
              <a:ea typeface="Open Sans ExtraBold"/>
              <a:cs typeface="Open Sans ExtraBold"/>
              <a:sym typeface="Open Sans ExtraBold"/>
            </a:endParaRPr>
          </a:p>
        </p:txBody>
      </p:sp>
      <p:sp>
        <p:nvSpPr>
          <p:cNvPr id="174" name="Google Shape;174;p22"/>
          <p:cNvSpPr txBox="1"/>
          <p:nvPr/>
        </p:nvSpPr>
        <p:spPr>
          <a:xfrm>
            <a:off x="500460" y="3679555"/>
            <a:ext cx="15981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300">
                <a:solidFill>
                  <a:srgbClr val="FFFFFF"/>
                </a:solidFill>
                <a:latin typeface="Open Sans"/>
                <a:ea typeface="Open Sans"/>
                <a:cs typeface="Open Sans"/>
                <a:sym typeface="Open Sans"/>
              </a:rPr>
              <a:t>All guns in your home and vehicle</a:t>
            </a:r>
            <a:endParaRPr sz="1300">
              <a:solidFill>
                <a:srgbClr val="FFFFFF"/>
              </a:solidFill>
              <a:latin typeface="Open Sans"/>
              <a:ea typeface="Open Sans"/>
              <a:cs typeface="Open Sans"/>
              <a:sym typeface="Open Sans"/>
            </a:endParaRPr>
          </a:p>
        </p:txBody>
      </p:sp>
      <p:sp>
        <p:nvSpPr>
          <p:cNvPr id="175" name="Google Shape;175;p22"/>
          <p:cNvSpPr txBox="1"/>
          <p:nvPr/>
        </p:nvSpPr>
        <p:spPr>
          <a:xfrm>
            <a:off x="2124260" y="3679555"/>
            <a:ext cx="15981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300">
                <a:solidFill>
                  <a:srgbClr val="FFFFFF"/>
                </a:solidFill>
                <a:latin typeface="Open Sans"/>
                <a:ea typeface="Open Sans"/>
                <a:cs typeface="Open Sans"/>
                <a:sym typeface="Open Sans"/>
              </a:rPr>
              <a:t>Responsible</a:t>
            </a:r>
            <a:br>
              <a:rPr lang="en" sz="1300">
                <a:solidFill>
                  <a:srgbClr val="FFFFFF"/>
                </a:solidFill>
                <a:latin typeface="Open Sans"/>
                <a:ea typeface="Open Sans"/>
                <a:cs typeface="Open Sans"/>
                <a:sym typeface="Open Sans"/>
              </a:rPr>
            </a:br>
            <a:r>
              <a:rPr lang="en" sz="1300">
                <a:solidFill>
                  <a:srgbClr val="FFFFFF"/>
                </a:solidFill>
                <a:latin typeface="Open Sans"/>
                <a:ea typeface="Open Sans"/>
                <a:cs typeface="Open Sans"/>
                <a:sym typeface="Open Sans"/>
              </a:rPr>
              <a:t>behavior</a:t>
            </a:r>
            <a:endParaRPr sz="1300">
              <a:solidFill>
                <a:srgbClr val="FFFFFF"/>
              </a:solidFill>
              <a:latin typeface="Open Sans"/>
              <a:ea typeface="Open Sans"/>
              <a:cs typeface="Open Sans"/>
              <a:sym typeface="Open Sans"/>
            </a:endParaRPr>
          </a:p>
        </p:txBody>
      </p:sp>
      <p:sp>
        <p:nvSpPr>
          <p:cNvPr id="176" name="Google Shape;176;p22"/>
          <p:cNvSpPr txBox="1"/>
          <p:nvPr/>
        </p:nvSpPr>
        <p:spPr>
          <a:xfrm>
            <a:off x="3762730" y="3679555"/>
            <a:ext cx="15981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300">
                <a:solidFill>
                  <a:srgbClr val="FFFFFF"/>
                </a:solidFill>
                <a:latin typeface="Open Sans"/>
                <a:ea typeface="Open Sans"/>
                <a:cs typeface="Open Sans"/>
                <a:sym typeface="Open Sans"/>
              </a:rPr>
              <a:t>Unsecured guns in other homes</a:t>
            </a:r>
            <a:endParaRPr sz="1300">
              <a:solidFill>
                <a:srgbClr val="FFFFFF"/>
              </a:solidFill>
              <a:latin typeface="Open Sans"/>
              <a:ea typeface="Open Sans"/>
              <a:cs typeface="Open Sans"/>
              <a:sym typeface="Open Sans"/>
            </a:endParaRPr>
          </a:p>
        </p:txBody>
      </p:sp>
      <p:sp>
        <p:nvSpPr>
          <p:cNvPr id="177" name="Google Shape;177;p22"/>
          <p:cNvSpPr txBox="1"/>
          <p:nvPr/>
        </p:nvSpPr>
        <p:spPr>
          <a:xfrm>
            <a:off x="5369935" y="3679555"/>
            <a:ext cx="15981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300">
                <a:solidFill>
                  <a:srgbClr val="FFFFFF"/>
                </a:solidFill>
                <a:latin typeface="Open Sans"/>
                <a:ea typeface="Open Sans"/>
                <a:cs typeface="Open Sans"/>
                <a:sym typeface="Open Sans"/>
              </a:rPr>
              <a:t>The role of guns in suicide</a:t>
            </a:r>
            <a:endParaRPr sz="1300">
              <a:solidFill>
                <a:srgbClr val="FFFFFF"/>
              </a:solidFill>
              <a:latin typeface="Open Sans"/>
              <a:ea typeface="Open Sans"/>
              <a:cs typeface="Open Sans"/>
              <a:sym typeface="Open Sans"/>
            </a:endParaRPr>
          </a:p>
        </p:txBody>
      </p:sp>
      <p:sp>
        <p:nvSpPr>
          <p:cNvPr id="178" name="Google Shape;178;p22"/>
          <p:cNvSpPr txBox="1"/>
          <p:nvPr/>
        </p:nvSpPr>
        <p:spPr>
          <a:xfrm>
            <a:off x="7200610" y="3679555"/>
            <a:ext cx="13917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300">
                <a:solidFill>
                  <a:srgbClr val="FFFFFF"/>
                </a:solidFill>
                <a:latin typeface="Open Sans"/>
                <a:ea typeface="Open Sans"/>
                <a:cs typeface="Open Sans"/>
                <a:sym typeface="Open Sans"/>
              </a:rPr>
              <a:t>Your peers to Be SMART</a:t>
            </a:r>
            <a:endParaRPr sz="1300">
              <a:solidFill>
                <a:srgbClr val="FFFFFF"/>
              </a:solidFill>
              <a:latin typeface="Open Sans"/>
              <a:ea typeface="Open Sans"/>
              <a:cs typeface="Open Sans"/>
              <a:sym typeface="Open Sans"/>
            </a:endParaRPr>
          </a:p>
        </p:txBody>
      </p:sp>
      <p:pic>
        <p:nvPicPr>
          <p:cNvPr id="179" name="Google Shape;179;p22"/>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180" name="Google Shape;180;p22"/>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181" name="Google Shape;181;p22"/>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grpSp>
        <p:nvGrpSpPr>
          <p:cNvPr id="182" name="Google Shape;182;p22"/>
          <p:cNvGrpSpPr/>
          <p:nvPr/>
        </p:nvGrpSpPr>
        <p:grpSpPr>
          <a:xfrm>
            <a:off x="625396" y="2628625"/>
            <a:ext cx="548775" cy="615600"/>
            <a:chOff x="625396" y="2628625"/>
            <a:chExt cx="548775" cy="615600"/>
          </a:xfrm>
        </p:grpSpPr>
        <p:sp>
          <p:nvSpPr>
            <p:cNvPr id="183" name="Google Shape;183;p22"/>
            <p:cNvSpPr txBox="1"/>
            <p:nvPr/>
          </p:nvSpPr>
          <p:spPr>
            <a:xfrm>
              <a:off x="704672"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S</a:t>
              </a:r>
              <a:endParaRPr sz="2800">
                <a:solidFill>
                  <a:srgbClr val="FFFFFF"/>
                </a:solidFill>
                <a:latin typeface="Open Sans ExtraBold"/>
                <a:ea typeface="Open Sans ExtraBold"/>
                <a:cs typeface="Open Sans ExtraBold"/>
                <a:sym typeface="Open Sans ExtraBold"/>
              </a:endParaRPr>
            </a:p>
          </p:txBody>
        </p:sp>
        <p:sp>
          <p:nvSpPr>
            <p:cNvPr id="184" name="Google Shape;184;p22"/>
            <p:cNvSpPr/>
            <p:nvPr/>
          </p:nvSpPr>
          <p:spPr>
            <a:xfrm>
              <a:off x="625396" y="2667450"/>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22"/>
          <p:cNvGrpSpPr/>
          <p:nvPr/>
        </p:nvGrpSpPr>
        <p:grpSpPr>
          <a:xfrm>
            <a:off x="2220730" y="2628625"/>
            <a:ext cx="560090" cy="615600"/>
            <a:chOff x="2220730" y="2628625"/>
            <a:chExt cx="560090" cy="615600"/>
          </a:xfrm>
        </p:grpSpPr>
        <p:sp>
          <p:nvSpPr>
            <p:cNvPr id="186" name="Google Shape;186;p22"/>
            <p:cNvSpPr txBox="1"/>
            <p:nvPr/>
          </p:nvSpPr>
          <p:spPr>
            <a:xfrm>
              <a:off x="2232120" y="2628625"/>
              <a:ext cx="5487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M</a:t>
              </a:r>
              <a:endParaRPr sz="2800">
                <a:solidFill>
                  <a:srgbClr val="FFFFFF"/>
                </a:solidFill>
                <a:latin typeface="Open Sans ExtraBold"/>
                <a:ea typeface="Open Sans ExtraBold"/>
                <a:cs typeface="Open Sans ExtraBold"/>
                <a:sym typeface="Open Sans ExtraBold"/>
              </a:endParaRPr>
            </a:p>
          </p:txBody>
        </p:sp>
        <p:sp>
          <p:nvSpPr>
            <p:cNvPr id="187" name="Google Shape;187;p22"/>
            <p:cNvSpPr/>
            <p:nvPr/>
          </p:nvSpPr>
          <p:spPr>
            <a:xfrm>
              <a:off x="2220730"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22"/>
          <p:cNvGrpSpPr/>
          <p:nvPr/>
        </p:nvGrpSpPr>
        <p:grpSpPr>
          <a:xfrm>
            <a:off x="3892641" y="2628625"/>
            <a:ext cx="548700" cy="615600"/>
            <a:chOff x="3892641" y="2628625"/>
            <a:chExt cx="548700" cy="615600"/>
          </a:xfrm>
        </p:grpSpPr>
        <p:sp>
          <p:nvSpPr>
            <p:cNvPr id="189" name="Google Shape;189;p22"/>
            <p:cNvSpPr txBox="1"/>
            <p:nvPr/>
          </p:nvSpPr>
          <p:spPr>
            <a:xfrm>
              <a:off x="3951425"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A</a:t>
              </a:r>
              <a:endParaRPr sz="2800">
                <a:solidFill>
                  <a:srgbClr val="FFFFFF"/>
                </a:solidFill>
                <a:latin typeface="Open Sans ExtraBold"/>
                <a:ea typeface="Open Sans ExtraBold"/>
                <a:cs typeface="Open Sans ExtraBold"/>
                <a:sym typeface="Open Sans ExtraBold"/>
              </a:endParaRPr>
            </a:p>
          </p:txBody>
        </p:sp>
        <p:sp>
          <p:nvSpPr>
            <p:cNvPr id="190" name="Google Shape;190;p22"/>
            <p:cNvSpPr/>
            <p:nvPr/>
          </p:nvSpPr>
          <p:spPr>
            <a:xfrm>
              <a:off x="3892641"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2"/>
          <p:cNvGrpSpPr/>
          <p:nvPr/>
        </p:nvGrpSpPr>
        <p:grpSpPr>
          <a:xfrm>
            <a:off x="5497543" y="2628625"/>
            <a:ext cx="548700" cy="615600"/>
            <a:chOff x="5497543" y="2628625"/>
            <a:chExt cx="548700" cy="615600"/>
          </a:xfrm>
        </p:grpSpPr>
        <p:sp>
          <p:nvSpPr>
            <p:cNvPr id="192" name="Google Shape;192;p22"/>
            <p:cNvSpPr txBox="1"/>
            <p:nvPr/>
          </p:nvSpPr>
          <p:spPr>
            <a:xfrm>
              <a:off x="5569800"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R</a:t>
              </a:r>
              <a:endParaRPr sz="2800">
                <a:solidFill>
                  <a:srgbClr val="FFFFFF"/>
                </a:solidFill>
                <a:latin typeface="Open Sans ExtraBold"/>
                <a:ea typeface="Open Sans ExtraBold"/>
                <a:cs typeface="Open Sans ExtraBold"/>
                <a:sym typeface="Open Sans ExtraBold"/>
              </a:endParaRPr>
            </a:p>
          </p:txBody>
        </p:sp>
        <p:sp>
          <p:nvSpPr>
            <p:cNvPr id="193" name="Google Shape;193;p22"/>
            <p:cNvSpPr/>
            <p:nvPr/>
          </p:nvSpPr>
          <p:spPr>
            <a:xfrm>
              <a:off x="5497543"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22"/>
          <p:cNvGrpSpPr/>
          <p:nvPr/>
        </p:nvGrpSpPr>
        <p:grpSpPr>
          <a:xfrm>
            <a:off x="7287529" y="2628625"/>
            <a:ext cx="548700" cy="615600"/>
            <a:chOff x="7287529" y="2628625"/>
            <a:chExt cx="548700" cy="615600"/>
          </a:xfrm>
        </p:grpSpPr>
        <p:sp>
          <p:nvSpPr>
            <p:cNvPr id="195" name="Google Shape;195;p22"/>
            <p:cNvSpPr txBox="1"/>
            <p:nvPr/>
          </p:nvSpPr>
          <p:spPr>
            <a:xfrm>
              <a:off x="7361356"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T</a:t>
              </a:r>
              <a:endParaRPr sz="2800">
                <a:solidFill>
                  <a:srgbClr val="FFFFFF"/>
                </a:solidFill>
                <a:latin typeface="Open Sans ExtraBold"/>
                <a:ea typeface="Open Sans ExtraBold"/>
                <a:cs typeface="Open Sans ExtraBold"/>
                <a:sym typeface="Open Sans ExtraBold"/>
              </a:endParaRPr>
            </a:p>
          </p:txBody>
        </p:sp>
        <p:sp>
          <p:nvSpPr>
            <p:cNvPr id="196" name="Google Shape;196;p22"/>
            <p:cNvSpPr/>
            <p:nvPr/>
          </p:nvSpPr>
          <p:spPr>
            <a:xfrm>
              <a:off x="7287529"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par>
                                <p:cTn id="8" presetID="10" presetClass="entr" presetSubtype="0" fill="hold"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1000"/>
                                        <p:tgtEl>
                                          <p:spTgt spid="188"/>
                                        </p:tgtEl>
                                      </p:cBhvr>
                                    </p:animEffect>
                                  </p:childTnLst>
                                </p:cTn>
                              </p:par>
                              <p:par>
                                <p:cTn id="11" presetID="10" presetClass="entr" presetSubtype="0" fill="hold"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fade">
                                      <p:cBhvr>
                                        <p:cTn id="13" dur="1000"/>
                                        <p:tgtEl>
                                          <p:spTgt spid="191"/>
                                        </p:tgtEl>
                                      </p:cBhvr>
                                    </p:animEffect>
                                  </p:childTnLst>
                                </p:cTn>
                              </p:par>
                              <p:par>
                                <p:cTn id="14" presetID="10" presetClass="entr" presetSubtype="0" fill="hold" nodeType="withEffect">
                                  <p:stCondLst>
                                    <p:cond delay="0"/>
                                  </p:stCondLst>
                                  <p:childTnLst>
                                    <p:set>
                                      <p:cBhvr>
                                        <p:cTn id="15" dur="1" fill="hold">
                                          <p:stCondLst>
                                            <p:cond delay="0"/>
                                          </p:stCondLst>
                                        </p:cTn>
                                        <p:tgtEl>
                                          <p:spTgt spid="194"/>
                                        </p:tgtEl>
                                        <p:attrNameLst>
                                          <p:attrName>style.visibility</p:attrName>
                                        </p:attrNameLst>
                                      </p:cBhvr>
                                      <p:to>
                                        <p:strVal val="visible"/>
                                      </p:to>
                                    </p:set>
                                    <p:animEffect transition="in" filter="fade">
                                      <p:cBhvr>
                                        <p:cTn id="16" dur="1000"/>
                                        <p:tgtEl>
                                          <p:spTgt spid="194"/>
                                        </p:tgtEl>
                                      </p:cBhvr>
                                    </p:animEffect>
                                  </p:childTnLst>
                                </p:cTn>
                              </p:par>
                              <p:par>
                                <p:cTn id="17" presetID="10" presetClass="entr" presetSubtype="0" fill="hold" nodeType="with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3"/>
          <p:cNvPicPr preferRelativeResize="0"/>
          <p:nvPr/>
        </p:nvPicPr>
        <p:blipFill>
          <a:blip r:embed="rId3">
            <a:alphaModFix/>
          </a:blip>
          <a:stretch>
            <a:fillRect/>
          </a:stretch>
        </p:blipFill>
        <p:spPr>
          <a:xfrm rot="-5400000">
            <a:off x="2009525" y="-2009525"/>
            <a:ext cx="5143500" cy="9162550"/>
          </a:xfrm>
          <a:prstGeom prst="rect">
            <a:avLst/>
          </a:prstGeom>
          <a:noFill/>
          <a:ln>
            <a:noFill/>
          </a:ln>
        </p:spPr>
      </p:pic>
      <p:sp>
        <p:nvSpPr>
          <p:cNvPr id="202" name="Google Shape;202;p23"/>
          <p:cNvSpPr txBox="1"/>
          <p:nvPr/>
        </p:nvSpPr>
        <p:spPr>
          <a:xfrm>
            <a:off x="4472600" y="1077100"/>
            <a:ext cx="4193100" cy="9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Open Sans ExtraBold"/>
                <a:ea typeface="Open Sans ExtraBold"/>
                <a:cs typeface="Open Sans ExtraBold"/>
                <a:sym typeface="Open Sans ExtraBold"/>
              </a:rPr>
              <a:t>Secure guns in homes and vehicles </a:t>
            </a:r>
            <a:endParaRPr sz="3000">
              <a:solidFill>
                <a:schemeClr val="lt1"/>
              </a:solidFill>
              <a:latin typeface="Open Sans ExtraBold"/>
              <a:ea typeface="Open Sans ExtraBold"/>
              <a:cs typeface="Open Sans ExtraBold"/>
              <a:sym typeface="Open Sans ExtraBold"/>
            </a:endParaRPr>
          </a:p>
        </p:txBody>
      </p:sp>
      <p:sp>
        <p:nvSpPr>
          <p:cNvPr id="203" name="Google Shape;203;p23"/>
          <p:cNvSpPr txBox="1"/>
          <p:nvPr/>
        </p:nvSpPr>
        <p:spPr>
          <a:xfrm>
            <a:off x="4327250" y="2209750"/>
            <a:ext cx="4558800" cy="2055000"/>
          </a:xfrm>
          <a:prstGeom prst="rect">
            <a:avLst/>
          </a:prstGeom>
          <a:noFill/>
          <a:ln>
            <a:noFill/>
          </a:ln>
        </p:spPr>
        <p:txBody>
          <a:bodyPr spcFirstLastPara="1" wrap="square" lIns="91425" tIns="91425" rIns="91425" bIns="91425" anchor="t" anchorCtr="0">
            <a:spAutoFit/>
          </a:bodyPr>
          <a:lstStyle/>
          <a:p>
            <a:pPr marL="400050" lvl="0" indent="-190500" algn="l" rtl="0">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13 million households with children contain at least one gun</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One study found that the majority of children in gun-owning households knew where the gun was stored </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Store guns locked up and inaccessible to kids</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1500"/>
              </a:spcAft>
              <a:buClr>
                <a:schemeClr val="lt1"/>
              </a:buClr>
              <a:buSzPts val="1200"/>
              <a:buFont typeface="Open Sans"/>
              <a:buChar char="●"/>
            </a:pPr>
            <a:r>
              <a:rPr lang="en" sz="1200">
                <a:solidFill>
                  <a:schemeClr val="lt1"/>
                </a:solidFill>
                <a:latin typeface="Open Sans"/>
                <a:ea typeface="Open Sans"/>
                <a:cs typeface="Open Sans"/>
                <a:sym typeface="Open Sans"/>
              </a:rPr>
              <a:t>Hiding a gun is not “securing” a gun</a:t>
            </a:r>
            <a:endParaRPr sz="1200">
              <a:solidFill>
                <a:schemeClr val="lt1"/>
              </a:solidFill>
              <a:latin typeface="Open Sans"/>
              <a:ea typeface="Open Sans"/>
              <a:cs typeface="Open Sans"/>
              <a:sym typeface="Open Sans"/>
            </a:endParaRPr>
          </a:p>
        </p:txBody>
      </p:sp>
      <p:pic>
        <p:nvPicPr>
          <p:cNvPr id="204" name="Google Shape;204;p23"/>
          <p:cNvPicPr preferRelativeResize="0"/>
          <p:nvPr/>
        </p:nvPicPr>
        <p:blipFill rotWithShape="1">
          <a:blip r:embed="rId4">
            <a:alphaModFix/>
          </a:blip>
          <a:srcRect l="2553"/>
          <a:stretch/>
        </p:blipFill>
        <p:spPr>
          <a:xfrm>
            <a:off x="0" y="0"/>
            <a:ext cx="4272400" cy="5143500"/>
          </a:xfrm>
          <a:prstGeom prst="rect">
            <a:avLst/>
          </a:prstGeom>
          <a:noFill/>
          <a:ln>
            <a:noFill/>
          </a:ln>
        </p:spPr>
      </p:pic>
      <p:pic>
        <p:nvPicPr>
          <p:cNvPr id="205" name="Google Shape;205;p23"/>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206" name="Google Shape;206;p23"/>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207" name="Google Shape;207;p23"/>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grpSp>
        <p:nvGrpSpPr>
          <p:cNvPr id="208" name="Google Shape;208;p23"/>
          <p:cNvGrpSpPr/>
          <p:nvPr/>
        </p:nvGrpSpPr>
        <p:grpSpPr>
          <a:xfrm>
            <a:off x="4571996" y="371200"/>
            <a:ext cx="548775" cy="615600"/>
            <a:chOff x="625396" y="2628625"/>
            <a:chExt cx="548775" cy="615600"/>
          </a:xfrm>
        </p:grpSpPr>
        <p:sp>
          <p:nvSpPr>
            <p:cNvPr id="209" name="Google Shape;209;p23"/>
            <p:cNvSpPr txBox="1"/>
            <p:nvPr/>
          </p:nvSpPr>
          <p:spPr>
            <a:xfrm>
              <a:off x="704672"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S</a:t>
              </a:r>
              <a:endParaRPr sz="2800">
                <a:solidFill>
                  <a:srgbClr val="FFFFFF"/>
                </a:solidFill>
                <a:latin typeface="Open Sans ExtraBold"/>
                <a:ea typeface="Open Sans ExtraBold"/>
                <a:cs typeface="Open Sans ExtraBold"/>
                <a:sym typeface="Open Sans ExtraBold"/>
              </a:endParaRPr>
            </a:p>
          </p:txBody>
        </p:sp>
        <p:sp>
          <p:nvSpPr>
            <p:cNvPr id="210" name="Google Shape;210;p23"/>
            <p:cNvSpPr/>
            <p:nvPr/>
          </p:nvSpPr>
          <p:spPr>
            <a:xfrm>
              <a:off x="625396" y="2667450"/>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p:nvPr/>
        </p:nvSpPr>
        <p:spPr>
          <a:xfrm>
            <a:off x="166075" y="2218775"/>
            <a:ext cx="2483400" cy="117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ExtraBold"/>
                <a:ea typeface="Open Sans ExtraBold"/>
                <a:cs typeface="Open Sans ExtraBold"/>
                <a:sym typeface="Open Sans ExtraBold"/>
              </a:rPr>
              <a:t>Full-Size Gun Safe</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Storage of multiple guns in one place. Biometric lock more secure than key or passcode.</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ExtraBold"/>
                <a:ea typeface="Open Sans ExtraBold"/>
                <a:cs typeface="Open Sans ExtraBold"/>
                <a:sym typeface="Open Sans ExtraBold"/>
              </a:rPr>
              <a:t>$200-$2,000</a:t>
            </a:r>
            <a:endParaRPr sz="1000">
              <a:solidFill>
                <a:schemeClr val="dk1"/>
              </a:solidFill>
              <a:latin typeface="Open Sans ExtraBold"/>
              <a:ea typeface="Open Sans ExtraBold"/>
              <a:cs typeface="Open Sans ExtraBold"/>
              <a:sym typeface="Open Sans ExtraBold"/>
            </a:endParaRPr>
          </a:p>
        </p:txBody>
      </p:sp>
      <p:sp>
        <p:nvSpPr>
          <p:cNvPr id="216" name="Google Shape;216;p24"/>
          <p:cNvSpPr txBox="1"/>
          <p:nvPr/>
        </p:nvSpPr>
        <p:spPr>
          <a:xfrm>
            <a:off x="3153891" y="2218775"/>
            <a:ext cx="2483400" cy="117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ExtraBold"/>
                <a:ea typeface="Open Sans ExtraBold"/>
                <a:cs typeface="Open Sans ExtraBold"/>
                <a:sym typeface="Open Sans ExtraBold"/>
              </a:rPr>
              <a:t>Lock Box/Locker</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Smaller and lighter than safe. Biometric lock more secure than key or passcode.</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ExtraBold"/>
                <a:ea typeface="Open Sans ExtraBold"/>
                <a:cs typeface="Open Sans ExtraBold"/>
                <a:sym typeface="Open Sans ExtraBold"/>
              </a:rPr>
              <a:t>$25-$350</a:t>
            </a:r>
            <a:endParaRPr sz="1000">
              <a:solidFill>
                <a:schemeClr val="dk1"/>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sz="1000">
              <a:solidFill>
                <a:schemeClr val="dk1"/>
              </a:solidFill>
              <a:latin typeface="Open Sans"/>
              <a:ea typeface="Open Sans"/>
              <a:cs typeface="Open Sans"/>
              <a:sym typeface="Open Sans"/>
            </a:endParaRPr>
          </a:p>
        </p:txBody>
      </p:sp>
      <p:sp>
        <p:nvSpPr>
          <p:cNvPr id="217" name="Google Shape;217;p24"/>
          <p:cNvSpPr txBox="1"/>
          <p:nvPr/>
        </p:nvSpPr>
        <p:spPr>
          <a:xfrm>
            <a:off x="6029072" y="2218775"/>
            <a:ext cx="2577900" cy="117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ExtraBold"/>
                <a:ea typeface="Open Sans ExtraBold"/>
                <a:cs typeface="Open Sans ExtraBold"/>
                <a:sym typeface="Open Sans ExtraBold"/>
              </a:rPr>
              <a:t>Console/Vehicle Gun Safe</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For storage in a vehicle. Biometric lock more secure than key or passcode.</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ExtraBold"/>
                <a:ea typeface="Open Sans ExtraBold"/>
                <a:cs typeface="Open Sans ExtraBold"/>
                <a:sym typeface="Open Sans ExtraBold"/>
              </a:rPr>
              <a:t>$50-$350</a:t>
            </a:r>
            <a:endParaRPr sz="1000">
              <a:solidFill>
                <a:schemeClr val="dk1"/>
              </a:solidFill>
              <a:latin typeface="Open Sans ExtraBold"/>
              <a:ea typeface="Open Sans ExtraBold"/>
              <a:cs typeface="Open Sans ExtraBold"/>
              <a:sym typeface="Open Sans ExtraBold"/>
            </a:endParaRPr>
          </a:p>
        </p:txBody>
      </p:sp>
      <p:sp>
        <p:nvSpPr>
          <p:cNvPr id="218" name="Google Shape;218;p24"/>
          <p:cNvSpPr txBox="1"/>
          <p:nvPr/>
        </p:nvSpPr>
        <p:spPr>
          <a:xfrm>
            <a:off x="166075" y="3293450"/>
            <a:ext cx="2859600" cy="9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children</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unauthorized users</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theft (if secured to a structure in home)</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Enables fast access</a:t>
            </a:r>
            <a:endParaRPr sz="900">
              <a:solidFill>
                <a:srgbClr val="26AF9A"/>
              </a:solidFill>
              <a:latin typeface="Open Sans"/>
              <a:ea typeface="Open Sans"/>
              <a:cs typeface="Open Sans"/>
              <a:sym typeface="Open Sans"/>
            </a:endParaRPr>
          </a:p>
        </p:txBody>
      </p:sp>
      <p:sp>
        <p:nvSpPr>
          <p:cNvPr id="219" name="Google Shape;219;p24"/>
          <p:cNvSpPr txBox="1"/>
          <p:nvPr/>
        </p:nvSpPr>
        <p:spPr>
          <a:xfrm>
            <a:off x="3150859" y="3293450"/>
            <a:ext cx="2483400" cy="9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children</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unauthorized users</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Provides secure vehicle storage</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Enables fast access</a:t>
            </a:r>
            <a:endParaRPr sz="900">
              <a:solidFill>
                <a:srgbClr val="26AF9A"/>
              </a:solidFill>
              <a:latin typeface="Open Sans"/>
              <a:ea typeface="Open Sans"/>
              <a:cs typeface="Open Sans"/>
              <a:sym typeface="Open Sans"/>
            </a:endParaRPr>
          </a:p>
        </p:txBody>
      </p:sp>
      <p:sp>
        <p:nvSpPr>
          <p:cNvPr id="220" name="Google Shape;220;p24"/>
          <p:cNvSpPr txBox="1"/>
          <p:nvPr/>
        </p:nvSpPr>
        <p:spPr>
          <a:xfrm>
            <a:off x="6029075" y="3293450"/>
            <a:ext cx="2859600" cy="9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children</a:t>
            </a:r>
            <a:br>
              <a:rPr lang="en" sz="900">
                <a:solidFill>
                  <a:srgbClr val="26AF9A"/>
                </a:solidFill>
                <a:latin typeface="Open Sans"/>
                <a:ea typeface="Open Sans"/>
                <a:cs typeface="Open Sans"/>
                <a:sym typeface="Open Sans"/>
              </a:rPr>
            </a:br>
            <a:r>
              <a:rPr lang="en" sz="900">
                <a:solidFill>
                  <a:srgbClr val="26AF9A"/>
                </a:solidFill>
                <a:latin typeface="Open Sans"/>
                <a:ea typeface="Open Sans"/>
                <a:cs typeface="Open Sans"/>
                <a:sym typeface="Open Sans"/>
              </a:rPr>
              <a:t>Prevents access by unauthorized users</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theft (if secured to a structure in car)</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Provides secure vehicle storage </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Enables fast access</a:t>
            </a:r>
            <a:endParaRPr sz="900">
              <a:solidFill>
                <a:srgbClr val="26AF9A"/>
              </a:solidFill>
              <a:latin typeface="Open Sans"/>
              <a:ea typeface="Open Sans"/>
              <a:cs typeface="Open Sans"/>
              <a:sym typeface="Open Sans"/>
            </a:endParaRPr>
          </a:p>
        </p:txBody>
      </p:sp>
      <p:pic>
        <p:nvPicPr>
          <p:cNvPr id="221" name="Google Shape;221;p24"/>
          <p:cNvPicPr preferRelativeResize="0"/>
          <p:nvPr/>
        </p:nvPicPr>
        <p:blipFill>
          <a:blip r:embed="rId3">
            <a:alphaModFix/>
          </a:blip>
          <a:stretch>
            <a:fillRect/>
          </a:stretch>
        </p:blipFill>
        <p:spPr>
          <a:xfrm>
            <a:off x="6714544" y="551699"/>
            <a:ext cx="1790269" cy="1356622"/>
          </a:xfrm>
          <a:prstGeom prst="rect">
            <a:avLst/>
          </a:prstGeom>
          <a:noFill/>
          <a:ln>
            <a:noFill/>
          </a:ln>
        </p:spPr>
      </p:pic>
      <p:pic>
        <p:nvPicPr>
          <p:cNvPr id="222" name="Google Shape;222;p24"/>
          <p:cNvPicPr preferRelativeResize="0"/>
          <p:nvPr/>
        </p:nvPicPr>
        <p:blipFill>
          <a:blip r:embed="rId4">
            <a:alphaModFix/>
          </a:blip>
          <a:stretch>
            <a:fillRect/>
          </a:stretch>
        </p:blipFill>
        <p:spPr>
          <a:xfrm>
            <a:off x="3346124" y="159650"/>
            <a:ext cx="2095911" cy="2095899"/>
          </a:xfrm>
          <a:prstGeom prst="rect">
            <a:avLst/>
          </a:prstGeom>
          <a:noFill/>
          <a:ln>
            <a:noFill/>
          </a:ln>
        </p:spPr>
      </p:pic>
      <p:pic>
        <p:nvPicPr>
          <p:cNvPr id="223" name="Google Shape;223;p24"/>
          <p:cNvPicPr preferRelativeResize="0"/>
          <p:nvPr/>
        </p:nvPicPr>
        <p:blipFill>
          <a:blip r:embed="rId5">
            <a:alphaModFix/>
          </a:blip>
          <a:stretch>
            <a:fillRect/>
          </a:stretch>
        </p:blipFill>
        <p:spPr>
          <a:xfrm>
            <a:off x="464888" y="342420"/>
            <a:ext cx="1687777" cy="1687767"/>
          </a:xfrm>
          <a:prstGeom prst="rect">
            <a:avLst/>
          </a:prstGeom>
          <a:noFill/>
          <a:ln>
            <a:noFill/>
          </a:ln>
        </p:spPr>
      </p:pic>
      <p:pic>
        <p:nvPicPr>
          <p:cNvPr id="224" name="Google Shape;224;p24"/>
          <p:cNvPicPr preferRelativeResize="0"/>
          <p:nvPr/>
        </p:nvPicPr>
        <p:blipFill>
          <a:blip r:embed="rId6">
            <a:alphaModFix/>
          </a:blip>
          <a:stretch>
            <a:fillRect/>
          </a:stretch>
        </p:blipFill>
        <p:spPr>
          <a:xfrm>
            <a:off x="0" y="4543413"/>
            <a:ext cx="9144000" cy="600075"/>
          </a:xfrm>
          <a:prstGeom prst="rect">
            <a:avLst/>
          </a:prstGeom>
          <a:noFill/>
          <a:ln>
            <a:noFill/>
          </a:ln>
        </p:spPr>
      </p:pic>
      <p:sp>
        <p:nvSpPr>
          <p:cNvPr id="225" name="Google Shape;225;p24"/>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226" name="Google Shape;226;p24"/>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cxnSp>
        <p:nvCxnSpPr>
          <p:cNvPr id="227" name="Google Shape;227;p24"/>
          <p:cNvCxnSpPr/>
          <p:nvPr/>
        </p:nvCxnSpPr>
        <p:spPr>
          <a:xfrm>
            <a:off x="6142375" y="2169725"/>
            <a:ext cx="2580900" cy="0"/>
          </a:xfrm>
          <a:prstGeom prst="straightConnector1">
            <a:avLst/>
          </a:prstGeom>
          <a:noFill/>
          <a:ln w="19050" cap="flat" cmpd="sng">
            <a:solidFill>
              <a:srgbClr val="26AF9A"/>
            </a:solidFill>
            <a:prstDash val="solid"/>
            <a:round/>
            <a:headEnd type="none" w="med" len="med"/>
            <a:tailEnd type="none" w="med" len="med"/>
          </a:ln>
        </p:spPr>
      </p:cxnSp>
      <p:cxnSp>
        <p:nvCxnSpPr>
          <p:cNvPr id="228" name="Google Shape;228;p24"/>
          <p:cNvCxnSpPr/>
          <p:nvPr/>
        </p:nvCxnSpPr>
        <p:spPr>
          <a:xfrm>
            <a:off x="3200288" y="2169725"/>
            <a:ext cx="2580900" cy="0"/>
          </a:xfrm>
          <a:prstGeom prst="straightConnector1">
            <a:avLst/>
          </a:prstGeom>
          <a:noFill/>
          <a:ln w="19050" cap="flat" cmpd="sng">
            <a:solidFill>
              <a:srgbClr val="26AF9A"/>
            </a:solidFill>
            <a:prstDash val="solid"/>
            <a:round/>
            <a:headEnd type="none" w="med" len="med"/>
            <a:tailEnd type="none" w="med" len="med"/>
          </a:ln>
        </p:spPr>
      </p:cxnSp>
      <p:cxnSp>
        <p:nvCxnSpPr>
          <p:cNvPr id="229" name="Google Shape;229;p24"/>
          <p:cNvCxnSpPr/>
          <p:nvPr/>
        </p:nvCxnSpPr>
        <p:spPr>
          <a:xfrm>
            <a:off x="258200" y="2169725"/>
            <a:ext cx="2580900" cy="0"/>
          </a:xfrm>
          <a:prstGeom prst="straightConnector1">
            <a:avLst/>
          </a:prstGeom>
          <a:noFill/>
          <a:ln w="19050" cap="flat" cmpd="sng">
            <a:solidFill>
              <a:srgbClr val="26AF9A"/>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5"/>
          <p:cNvSpPr txBox="1"/>
          <p:nvPr/>
        </p:nvSpPr>
        <p:spPr>
          <a:xfrm>
            <a:off x="179925" y="2218775"/>
            <a:ext cx="2285400" cy="103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ExtraBold"/>
                <a:ea typeface="Open Sans ExtraBold"/>
                <a:cs typeface="Open Sans ExtraBold"/>
                <a:sym typeface="Open Sans ExtraBold"/>
              </a:rPr>
              <a:t>Gun Case</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For home or in-transit storage of one firearm. Uses external lock </a:t>
            </a:r>
            <a:r>
              <a:rPr lang="en" sz="1000">
                <a:solidFill>
                  <a:schemeClr val="dk1"/>
                </a:solidFill>
                <a:latin typeface="Open Sans ExtraBold"/>
                <a:ea typeface="Open Sans ExtraBold"/>
                <a:cs typeface="Open Sans ExtraBold"/>
                <a:sym typeface="Open Sans ExtraBold"/>
              </a:rPr>
              <a:t>$10-$150</a:t>
            </a:r>
            <a:endParaRPr sz="1000">
              <a:solidFill>
                <a:schemeClr val="dk1"/>
              </a:solidFill>
              <a:latin typeface="Open Sans ExtraBold"/>
              <a:ea typeface="Open Sans ExtraBold"/>
              <a:cs typeface="Open Sans ExtraBold"/>
              <a:sym typeface="Open Sans ExtraBold"/>
            </a:endParaRPr>
          </a:p>
        </p:txBody>
      </p:sp>
      <p:sp>
        <p:nvSpPr>
          <p:cNvPr id="235" name="Google Shape;235;p25"/>
          <p:cNvSpPr txBox="1"/>
          <p:nvPr/>
        </p:nvSpPr>
        <p:spPr>
          <a:xfrm>
            <a:off x="3124500" y="2218775"/>
            <a:ext cx="2888400" cy="136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ExtraBold"/>
                <a:ea typeface="Open Sans ExtraBold"/>
                <a:cs typeface="Open Sans ExtraBold"/>
                <a:sym typeface="Open Sans ExtraBold"/>
              </a:rPr>
              <a:t>Trigger Lock</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Locks trigger of single weapon. Never use with loaded gun. May be dismantled with minimal tools and skills, so not as effective with older children and teens.</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ExtraBold"/>
                <a:ea typeface="Open Sans ExtraBold"/>
                <a:cs typeface="Open Sans ExtraBold"/>
                <a:sym typeface="Open Sans ExtraBold"/>
              </a:rPr>
              <a:t>$10-$75</a:t>
            </a:r>
            <a:endParaRPr sz="1000">
              <a:solidFill>
                <a:schemeClr val="dk1"/>
              </a:solidFill>
              <a:latin typeface="Open Sans ExtraBold"/>
              <a:ea typeface="Open Sans ExtraBold"/>
              <a:cs typeface="Open Sans ExtraBold"/>
              <a:sym typeface="Open Sans ExtraBold"/>
            </a:endParaRPr>
          </a:p>
        </p:txBody>
      </p:sp>
      <p:sp>
        <p:nvSpPr>
          <p:cNvPr id="236" name="Google Shape;236;p25"/>
          <p:cNvSpPr txBox="1"/>
          <p:nvPr/>
        </p:nvSpPr>
        <p:spPr>
          <a:xfrm>
            <a:off x="6183375" y="2218775"/>
            <a:ext cx="2784300" cy="153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Open Sans ExtraBold"/>
                <a:ea typeface="Open Sans ExtraBold"/>
                <a:cs typeface="Open Sans ExtraBold"/>
                <a:sym typeface="Open Sans ExtraBold"/>
              </a:rPr>
              <a:t>Cable Lock</a:t>
            </a:r>
            <a:endParaRPr sz="1200">
              <a:solidFill>
                <a:schemeClr val="dk1"/>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r>
              <a:rPr lang="en" sz="1000">
                <a:solidFill>
                  <a:schemeClr val="dk1"/>
                </a:solidFill>
                <a:latin typeface="Open Sans"/>
                <a:ea typeface="Open Sans"/>
                <a:cs typeface="Open Sans"/>
                <a:sym typeface="Open Sans"/>
              </a:rPr>
              <a:t>Cable runs through action of single weapon to prevent firing. Ammunition must be removed for lock use. May be dismantled with minimal tools and skills, so not as effective with older children and teens.</a:t>
            </a:r>
            <a:endParaRPr sz="10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dk1"/>
                </a:solidFill>
                <a:latin typeface="Open Sans ExtraBold"/>
                <a:ea typeface="Open Sans ExtraBold"/>
                <a:cs typeface="Open Sans ExtraBold"/>
                <a:sym typeface="Open Sans ExtraBold"/>
              </a:rPr>
              <a:t>$0 -$50</a:t>
            </a:r>
            <a:endParaRPr sz="1000">
              <a:solidFill>
                <a:schemeClr val="dk1"/>
              </a:solidFill>
              <a:latin typeface="Open Sans ExtraBold"/>
              <a:ea typeface="Open Sans ExtraBold"/>
              <a:cs typeface="Open Sans ExtraBold"/>
              <a:sym typeface="Open Sans ExtraBold"/>
            </a:endParaRPr>
          </a:p>
        </p:txBody>
      </p:sp>
      <p:sp>
        <p:nvSpPr>
          <p:cNvPr id="237" name="Google Shape;237;p25"/>
          <p:cNvSpPr txBox="1"/>
          <p:nvPr/>
        </p:nvSpPr>
        <p:spPr>
          <a:xfrm>
            <a:off x="179932" y="3580771"/>
            <a:ext cx="2285400" cy="6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children</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access by unauthorized users Enables fast access</a:t>
            </a:r>
            <a:endParaRPr sz="900">
              <a:solidFill>
                <a:srgbClr val="26AF9A"/>
              </a:solidFill>
              <a:latin typeface="Open Sans"/>
              <a:ea typeface="Open Sans"/>
              <a:cs typeface="Open Sans"/>
              <a:sym typeface="Open Sans"/>
            </a:endParaRPr>
          </a:p>
        </p:txBody>
      </p:sp>
      <p:sp>
        <p:nvSpPr>
          <p:cNvPr id="238" name="Google Shape;238;p25"/>
          <p:cNvSpPr txBox="1"/>
          <p:nvPr/>
        </p:nvSpPr>
        <p:spPr>
          <a:xfrm>
            <a:off x="3122128" y="3580771"/>
            <a:ext cx="2285400" cy="71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use by small children</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Enables fast access</a:t>
            </a:r>
            <a:endParaRPr sz="900">
              <a:solidFill>
                <a:srgbClr val="26AF9A"/>
              </a:solidFill>
              <a:latin typeface="Open Sans"/>
              <a:ea typeface="Open Sans"/>
              <a:cs typeface="Open Sans"/>
              <a:sym typeface="Open Sans"/>
            </a:endParaRPr>
          </a:p>
        </p:txBody>
      </p:sp>
      <p:sp>
        <p:nvSpPr>
          <p:cNvPr id="239" name="Google Shape;239;p25"/>
          <p:cNvSpPr txBox="1"/>
          <p:nvPr/>
        </p:nvSpPr>
        <p:spPr>
          <a:xfrm>
            <a:off x="6183375" y="3580771"/>
            <a:ext cx="2668500" cy="71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Prevents use by small children</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Enables fast access</a:t>
            </a:r>
            <a:endParaRPr sz="900">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r>
              <a:rPr lang="en" sz="900">
                <a:solidFill>
                  <a:srgbClr val="26AF9A"/>
                </a:solidFill>
                <a:latin typeface="Open Sans"/>
                <a:ea typeface="Open Sans"/>
                <a:cs typeface="Open Sans"/>
                <a:sym typeface="Open Sans"/>
              </a:rPr>
              <a:t>*Often provided free with firearm purchase.</a:t>
            </a:r>
            <a:endParaRPr sz="900">
              <a:solidFill>
                <a:srgbClr val="26AF9A"/>
              </a:solidFill>
              <a:latin typeface="Open Sans"/>
              <a:ea typeface="Open Sans"/>
              <a:cs typeface="Open Sans"/>
              <a:sym typeface="Open Sans"/>
            </a:endParaRPr>
          </a:p>
        </p:txBody>
      </p:sp>
      <p:pic>
        <p:nvPicPr>
          <p:cNvPr id="240" name="Google Shape;240;p25"/>
          <p:cNvPicPr preferRelativeResize="0"/>
          <p:nvPr/>
        </p:nvPicPr>
        <p:blipFill>
          <a:blip r:embed="rId3">
            <a:alphaModFix/>
          </a:blip>
          <a:stretch>
            <a:fillRect/>
          </a:stretch>
        </p:blipFill>
        <p:spPr>
          <a:xfrm>
            <a:off x="0" y="4543413"/>
            <a:ext cx="9144000" cy="600075"/>
          </a:xfrm>
          <a:prstGeom prst="rect">
            <a:avLst/>
          </a:prstGeom>
          <a:noFill/>
          <a:ln>
            <a:noFill/>
          </a:ln>
        </p:spPr>
      </p:pic>
      <p:sp>
        <p:nvSpPr>
          <p:cNvPr id="241" name="Google Shape;241;p25"/>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242" name="Google Shape;242;p25"/>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43" name="Google Shape;243;p25"/>
          <p:cNvPicPr preferRelativeResize="0"/>
          <p:nvPr/>
        </p:nvPicPr>
        <p:blipFill>
          <a:blip r:embed="rId4">
            <a:alphaModFix/>
          </a:blip>
          <a:stretch>
            <a:fillRect/>
          </a:stretch>
        </p:blipFill>
        <p:spPr>
          <a:xfrm>
            <a:off x="6701392" y="354861"/>
            <a:ext cx="1632482" cy="1632473"/>
          </a:xfrm>
          <a:prstGeom prst="rect">
            <a:avLst/>
          </a:prstGeom>
          <a:noFill/>
          <a:ln>
            <a:noFill/>
          </a:ln>
        </p:spPr>
      </p:pic>
      <p:pic>
        <p:nvPicPr>
          <p:cNvPr id="244" name="Google Shape;244;p25"/>
          <p:cNvPicPr preferRelativeResize="0"/>
          <p:nvPr/>
        </p:nvPicPr>
        <p:blipFill>
          <a:blip r:embed="rId5">
            <a:alphaModFix/>
          </a:blip>
          <a:stretch>
            <a:fillRect/>
          </a:stretch>
        </p:blipFill>
        <p:spPr>
          <a:xfrm>
            <a:off x="3664601" y="312475"/>
            <a:ext cx="1808210" cy="1808200"/>
          </a:xfrm>
          <a:prstGeom prst="rect">
            <a:avLst/>
          </a:prstGeom>
          <a:noFill/>
          <a:ln>
            <a:noFill/>
          </a:ln>
        </p:spPr>
      </p:pic>
      <p:pic>
        <p:nvPicPr>
          <p:cNvPr id="245" name="Google Shape;245;p25"/>
          <p:cNvPicPr preferRelativeResize="0"/>
          <p:nvPr/>
        </p:nvPicPr>
        <p:blipFill>
          <a:blip r:embed="rId6">
            <a:alphaModFix/>
          </a:blip>
          <a:stretch>
            <a:fillRect/>
          </a:stretch>
        </p:blipFill>
        <p:spPr>
          <a:xfrm>
            <a:off x="615075" y="266140"/>
            <a:ext cx="1622376" cy="1721194"/>
          </a:xfrm>
          <a:prstGeom prst="rect">
            <a:avLst/>
          </a:prstGeom>
          <a:noFill/>
          <a:ln>
            <a:noFill/>
          </a:ln>
        </p:spPr>
      </p:pic>
      <p:cxnSp>
        <p:nvCxnSpPr>
          <p:cNvPr id="246" name="Google Shape;246;p25"/>
          <p:cNvCxnSpPr/>
          <p:nvPr/>
        </p:nvCxnSpPr>
        <p:spPr>
          <a:xfrm>
            <a:off x="6142375" y="2169725"/>
            <a:ext cx="2580900" cy="0"/>
          </a:xfrm>
          <a:prstGeom prst="straightConnector1">
            <a:avLst/>
          </a:prstGeom>
          <a:noFill/>
          <a:ln w="19050" cap="flat" cmpd="sng">
            <a:solidFill>
              <a:srgbClr val="26AF9A"/>
            </a:solidFill>
            <a:prstDash val="solid"/>
            <a:round/>
            <a:headEnd type="none" w="med" len="med"/>
            <a:tailEnd type="none" w="med" len="med"/>
          </a:ln>
        </p:spPr>
      </p:cxnSp>
      <p:cxnSp>
        <p:nvCxnSpPr>
          <p:cNvPr id="247" name="Google Shape;247;p25"/>
          <p:cNvCxnSpPr/>
          <p:nvPr/>
        </p:nvCxnSpPr>
        <p:spPr>
          <a:xfrm>
            <a:off x="3200288" y="2169725"/>
            <a:ext cx="2580900" cy="0"/>
          </a:xfrm>
          <a:prstGeom prst="straightConnector1">
            <a:avLst/>
          </a:prstGeom>
          <a:noFill/>
          <a:ln w="19050" cap="flat" cmpd="sng">
            <a:solidFill>
              <a:srgbClr val="26AF9A"/>
            </a:solidFill>
            <a:prstDash val="solid"/>
            <a:round/>
            <a:headEnd type="none" w="med" len="med"/>
            <a:tailEnd type="none" w="med" len="med"/>
          </a:ln>
        </p:spPr>
      </p:cxnSp>
      <p:cxnSp>
        <p:nvCxnSpPr>
          <p:cNvPr id="248" name="Google Shape;248;p25"/>
          <p:cNvCxnSpPr/>
          <p:nvPr/>
        </p:nvCxnSpPr>
        <p:spPr>
          <a:xfrm>
            <a:off x="258200" y="2169725"/>
            <a:ext cx="2580900" cy="0"/>
          </a:xfrm>
          <a:prstGeom prst="straightConnector1">
            <a:avLst/>
          </a:prstGeom>
          <a:noFill/>
          <a:ln w="19050" cap="flat" cmpd="sng">
            <a:solidFill>
              <a:srgbClr val="26AF9A"/>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6"/>
          <p:cNvPicPr preferRelativeResize="0"/>
          <p:nvPr/>
        </p:nvPicPr>
        <p:blipFill>
          <a:blip r:embed="rId3">
            <a:alphaModFix/>
          </a:blip>
          <a:stretch>
            <a:fillRect/>
          </a:stretch>
        </p:blipFill>
        <p:spPr>
          <a:xfrm rot="-5400000">
            <a:off x="1999575" y="-1999575"/>
            <a:ext cx="5155801" cy="9154950"/>
          </a:xfrm>
          <a:prstGeom prst="rect">
            <a:avLst/>
          </a:prstGeom>
          <a:noFill/>
          <a:ln>
            <a:noFill/>
          </a:ln>
        </p:spPr>
      </p:pic>
      <p:pic>
        <p:nvPicPr>
          <p:cNvPr id="254" name="Google Shape;254;p26"/>
          <p:cNvPicPr preferRelativeResize="0"/>
          <p:nvPr/>
        </p:nvPicPr>
        <p:blipFill rotWithShape="1">
          <a:blip r:embed="rId4">
            <a:alphaModFix/>
          </a:blip>
          <a:srcRect l="10000" r="10000"/>
          <a:stretch/>
        </p:blipFill>
        <p:spPr>
          <a:xfrm>
            <a:off x="0" y="0"/>
            <a:ext cx="4124640" cy="5155799"/>
          </a:xfrm>
          <a:prstGeom prst="rect">
            <a:avLst/>
          </a:prstGeom>
          <a:noFill/>
          <a:ln>
            <a:noFill/>
          </a:ln>
        </p:spPr>
      </p:pic>
      <p:sp>
        <p:nvSpPr>
          <p:cNvPr id="255" name="Google Shape;255;p26"/>
          <p:cNvSpPr txBox="1"/>
          <p:nvPr/>
        </p:nvSpPr>
        <p:spPr>
          <a:xfrm>
            <a:off x="4456134" y="1103425"/>
            <a:ext cx="3904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Open Sans ExtraBold"/>
                <a:ea typeface="Open Sans ExtraBold"/>
                <a:cs typeface="Open Sans ExtraBold"/>
                <a:sym typeface="Open Sans ExtraBold"/>
              </a:rPr>
              <a:t>Model Responsible Behavior</a:t>
            </a:r>
            <a:endParaRPr sz="3000">
              <a:solidFill>
                <a:schemeClr val="lt1"/>
              </a:solidFill>
              <a:latin typeface="Open Sans ExtraBold"/>
              <a:ea typeface="Open Sans ExtraBold"/>
              <a:cs typeface="Open Sans ExtraBold"/>
              <a:sym typeface="Open Sans ExtraBold"/>
            </a:endParaRPr>
          </a:p>
        </p:txBody>
      </p:sp>
      <p:sp>
        <p:nvSpPr>
          <p:cNvPr id="256" name="Google Shape;256;p26"/>
          <p:cNvSpPr txBox="1"/>
          <p:nvPr/>
        </p:nvSpPr>
        <p:spPr>
          <a:xfrm>
            <a:off x="4298674" y="2189975"/>
            <a:ext cx="4313700" cy="1862400"/>
          </a:xfrm>
          <a:prstGeom prst="rect">
            <a:avLst/>
          </a:prstGeom>
          <a:noFill/>
          <a:ln>
            <a:noFill/>
          </a:ln>
        </p:spPr>
        <p:txBody>
          <a:bodyPr spcFirstLastPara="1" wrap="square" lIns="91425" tIns="91425" rIns="91425" bIns="91425" anchor="t" anchorCtr="0">
            <a:spAutoFit/>
          </a:bodyPr>
          <a:lstStyle/>
          <a:p>
            <a:pPr marL="400050" lvl="0" indent="-190500" algn="l" rtl="0">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It is always an adult’s responsibility to prevent unauthorized access to guns, not a curious child’s responsibility to avoid guns</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Make it a part of the normal safety conversation you have with your children</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1500"/>
              </a:spcAft>
              <a:buClr>
                <a:schemeClr val="lt1"/>
              </a:buClr>
              <a:buSzPts val="1200"/>
              <a:buFont typeface="Open Sans"/>
              <a:buChar char="●"/>
            </a:pPr>
            <a:r>
              <a:rPr lang="en" sz="1200">
                <a:solidFill>
                  <a:schemeClr val="lt1"/>
                </a:solidFill>
                <a:latin typeface="Open Sans"/>
                <a:ea typeface="Open Sans"/>
                <a:cs typeface="Open Sans"/>
                <a:sym typeface="Open Sans"/>
              </a:rPr>
              <a:t>Keep the language simple; for example: “If you see a gun, don’t touch it. Tell an adult right away.”</a:t>
            </a:r>
            <a:endParaRPr sz="1200">
              <a:solidFill>
                <a:schemeClr val="lt1"/>
              </a:solidFill>
              <a:latin typeface="Open Sans"/>
              <a:ea typeface="Open Sans"/>
              <a:cs typeface="Open Sans"/>
              <a:sym typeface="Open Sans"/>
            </a:endParaRPr>
          </a:p>
        </p:txBody>
      </p:sp>
      <p:pic>
        <p:nvPicPr>
          <p:cNvPr id="257" name="Google Shape;257;p26"/>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258" name="Google Shape;258;p26"/>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259" name="Google Shape;259;p26"/>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grpSp>
        <p:nvGrpSpPr>
          <p:cNvPr id="260" name="Google Shape;260;p26"/>
          <p:cNvGrpSpPr/>
          <p:nvPr/>
        </p:nvGrpSpPr>
        <p:grpSpPr>
          <a:xfrm>
            <a:off x="4566342" y="371200"/>
            <a:ext cx="560090" cy="615600"/>
            <a:chOff x="2220730" y="2628625"/>
            <a:chExt cx="560090" cy="615600"/>
          </a:xfrm>
        </p:grpSpPr>
        <p:sp>
          <p:nvSpPr>
            <p:cNvPr id="261" name="Google Shape;261;p26"/>
            <p:cNvSpPr txBox="1"/>
            <p:nvPr/>
          </p:nvSpPr>
          <p:spPr>
            <a:xfrm>
              <a:off x="2232120" y="2628625"/>
              <a:ext cx="5487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M</a:t>
              </a:r>
              <a:endParaRPr sz="2800">
                <a:solidFill>
                  <a:srgbClr val="FFFFFF"/>
                </a:solidFill>
                <a:latin typeface="Open Sans ExtraBold"/>
                <a:ea typeface="Open Sans ExtraBold"/>
                <a:cs typeface="Open Sans ExtraBold"/>
                <a:sym typeface="Open Sans ExtraBold"/>
              </a:endParaRPr>
            </a:p>
          </p:txBody>
        </p:sp>
        <p:sp>
          <p:nvSpPr>
            <p:cNvPr id="262" name="Google Shape;262;p26"/>
            <p:cNvSpPr/>
            <p:nvPr/>
          </p:nvSpPr>
          <p:spPr>
            <a:xfrm>
              <a:off x="2220730"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7"/>
          <p:cNvPicPr preferRelativeResize="0"/>
          <p:nvPr/>
        </p:nvPicPr>
        <p:blipFill>
          <a:blip r:embed="rId3">
            <a:alphaModFix/>
          </a:blip>
          <a:stretch>
            <a:fillRect/>
          </a:stretch>
        </p:blipFill>
        <p:spPr>
          <a:xfrm rot="-5400000">
            <a:off x="1997400" y="-2000749"/>
            <a:ext cx="5149200" cy="9153150"/>
          </a:xfrm>
          <a:prstGeom prst="rect">
            <a:avLst/>
          </a:prstGeom>
          <a:noFill/>
          <a:ln>
            <a:noFill/>
          </a:ln>
        </p:spPr>
      </p:pic>
      <p:pic>
        <p:nvPicPr>
          <p:cNvPr id="268" name="Google Shape;268;p27"/>
          <p:cNvPicPr preferRelativeResize="0"/>
          <p:nvPr/>
        </p:nvPicPr>
        <p:blipFill rotWithShape="1">
          <a:blip r:embed="rId4">
            <a:alphaModFix/>
          </a:blip>
          <a:srcRect l="52075" t="26416"/>
          <a:stretch/>
        </p:blipFill>
        <p:spPr>
          <a:xfrm>
            <a:off x="-757075" y="-495725"/>
            <a:ext cx="6218875" cy="6368825"/>
          </a:xfrm>
          <a:prstGeom prst="rect">
            <a:avLst/>
          </a:prstGeom>
          <a:noFill/>
          <a:ln>
            <a:noFill/>
          </a:ln>
        </p:spPr>
      </p:pic>
      <p:sp>
        <p:nvSpPr>
          <p:cNvPr id="269" name="Google Shape;269;p27"/>
          <p:cNvSpPr txBox="1"/>
          <p:nvPr/>
        </p:nvSpPr>
        <p:spPr>
          <a:xfrm>
            <a:off x="4483628" y="1136875"/>
            <a:ext cx="44469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23"/>
              <a:buNone/>
            </a:pPr>
            <a:r>
              <a:rPr lang="en" sz="3030">
                <a:solidFill>
                  <a:schemeClr val="lt1"/>
                </a:solidFill>
                <a:latin typeface="Open Sans ExtraBold"/>
                <a:ea typeface="Open Sans ExtraBold"/>
                <a:cs typeface="Open Sans ExtraBold"/>
                <a:sym typeface="Open Sans ExtraBold"/>
              </a:rPr>
              <a:t>Ask About Unsecured Guns in Other Homes</a:t>
            </a:r>
            <a:endParaRPr sz="3030" b="1">
              <a:solidFill>
                <a:schemeClr val="lt1"/>
              </a:solidFill>
              <a:latin typeface="Open Sans"/>
              <a:ea typeface="Open Sans"/>
              <a:cs typeface="Open Sans"/>
              <a:sym typeface="Open Sans"/>
            </a:endParaRPr>
          </a:p>
        </p:txBody>
      </p:sp>
      <p:sp>
        <p:nvSpPr>
          <p:cNvPr id="270" name="Google Shape;270;p27"/>
          <p:cNvSpPr txBox="1"/>
          <p:nvPr/>
        </p:nvSpPr>
        <p:spPr>
          <a:xfrm>
            <a:off x="4309855" y="2488113"/>
            <a:ext cx="3970800" cy="1677600"/>
          </a:xfrm>
          <a:prstGeom prst="rect">
            <a:avLst/>
          </a:prstGeom>
          <a:noFill/>
          <a:ln>
            <a:noFill/>
          </a:ln>
        </p:spPr>
        <p:txBody>
          <a:bodyPr spcFirstLastPara="1" wrap="square" lIns="91425" tIns="91425" rIns="91425" bIns="91425" anchor="t" anchorCtr="0">
            <a:spAutoFit/>
          </a:bodyPr>
          <a:lstStyle/>
          <a:p>
            <a:pPr marL="400050" lvl="0" indent="-190500" algn="l" rtl="0">
              <a:lnSpc>
                <a:spcPct val="100000"/>
              </a:lnSpc>
              <a:spcBef>
                <a:spcPts val="0"/>
              </a:spcBef>
              <a:spcAft>
                <a:spcPts val="0"/>
              </a:spcAft>
              <a:buClr>
                <a:schemeClr val="lt1"/>
              </a:buClr>
              <a:buSzPts val="1200"/>
              <a:buFont typeface="Open Sans"/>
              <a:buChar char="●"/>
            </a:pPr>
            <a:r>
              <a:rPr lang="en" sz="1200" dirty="0">
                <a:solidFill>
                  <a:schemeClr val="lt1"/>
                </a:solidFill>
                <a:latin typeface="Open Sans"/>
                <a:ea typeface="Open Sans"/>
                <a:cs typeface="Open Sans"/>
                <a:sym typeface="Open Sans"/>
              </a:rPr>
              <a:t>Make it a part of your general safety conversation you have when sending your child to any home</a:t>
            </a:r>
            <a:endParaRPr sz="1200" dirty="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dirty="0">
                <a:solidFill>
                  <a:schemeClr val="lt1"/>
                </a:solidFill>
                <a:latin typeface="Open Sans"/>
                <a:ea typeface="Open Sans"/>
                <a:cs typeface="Open Sans"/>
                <a:sym typeface="Open Sans"/>
              </a:rPr>
              <a:t>Try email or text</a:t>
            </a:r>
            <a:endParaRPr sz="1200" dirty="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1500"/>
              </a:spcAft>
              <a:buClr>
                <a:schemeClr val="lt1"/>
              </a:buClr>
              <a:buSzPts val="1200"/>
              <a:buFont typeface="Open Sans"/>
              <a:buChar char="●"/>
            </a:pPr>
            <a:r>
              <a:rPr lang="en" sz="1200" dirty="0">
                <a:solidFill>
                  <a:schemeClr val="lt1"/>
                </a:solidFill>
                <a:latin typeface="Open Sans"/>
                <a:ea typeface="Open Sans"/>
                <a:cs typeface="Open Sans"/>
                <a:sym typeface="Open Sans"/>
              </a:rPr>
              <a:t>4.6 million U.S. children live in a household with at least one loaded, unlocked gun</a:t>
            </a:r>
            <a:endParaRPr sz="1200" dirty="0">
              <a:solidFill>
                <a:schemeClr val="lt1"/>
              </a:solidFill>
              <a:latin typeface="Open Sans"/>
              <a:ea typeface="Open Sans"/>
              <a:cs typeface="Open Sans"/>
              <a:sym typeface="Open Sans"/>
            </a:endParaRPr>
          </a:p>
        </p:txBody>
      </p:sp>
      <p:grpSp>
        <p:nvGrpSpPr>
          <p:cNvPr id="271" name="Google Shape;271;p27"/>
          <p:cNvGrpSpPr/>
          <p:nvPr/>
        </p:nvGrpSpPr>
        <p:grpSpPr>
          <a:xfrm>
            <a:off x="4572029" y="371200"/>
            <a:ext cx="548700" cy="615600"/>
            <a:chOff x="3892641" y="2628625"/>
            <a:chExt cx="548700" cy="615600"/>
          </a:xfrm>
        </p:grpSpPr>
        <p:sp>
          <p:nvSpPr>
            <p:cNvPr id="272" name="Google Shape;272;p27"/>
            <p:cNvSpPr txBox="1"/>
            <p:nvPr/>
          </p:nvSpPr>
          <p:spPr>
            <a:xfrm>
              <a:off x="3951425"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A</a:t>
              </a:r>
              <a:endParaRPr sz="2800">
                <a:solidFill>
                  <a:srgbClr val="FFFFFF"/>
                </a:solidFill>
                <a:latin typeface="Open Sans ExtraBold"/>
                <a:ea typeface="Open Sans ExtraBold"/>
                <a:cs typeface="Open Sans ExtraBold"/>
                <a:sym typeface="Open Sans ExtraBold"/>
              </a:endParaRPr>
            </a:p>
          </p:txBody>
        </p:sp>
        <p:sp>
          <p:nvSpPr>
            <p:cNvPr id="273" name="Google Shape;273;p27"/>
            <p:cNvSpPr/>
            <p:nvPr/>
          </p:nvSpPr>
          <p:spPr>
            <a:xfrm>
              <a:off x="3892641"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4" name="Google Shape;274;p27"/>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275" name="Google Shape;275;p27"/>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276" name="Google Shape;276;p27"/>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8"/>
          <p:cNvPicPr preferRelativeResize="0"/>
          <p:nvPr/>
        </p:nvPicPr>
        <p:blipFill>
          <a:blip r:embed="rId3">
            <a:alphaModFix/>
          </a:blip>
          <a:stretch>
            <a:fillRect/>
          </a:stretch>
        </p:blipFill>
        <p:spPr>
          <a:xfrm>
            <a:off x="261177" y="1269291"/>
            <a:ext cx="2058436" cy="2744591"/>
          </a:xfrm>
          <a:prstGeom prst="rect">
            <a:avLst/>
          </a:prstGeom>
          <a:noFill/>
          <a:ln>
            <a:noFill/>
          </a:ln>
        </p:spPr>
      </p:pic>
      <p:pic>
        <p:nvPicPr>
          <p:cNvPr id="282" name="Google Shape;282;p28"/>
          <p:cNvPicPr preferRelativeResize="0"/>
          <p:nvPr/>
        </p:nvPicPr>
        <p:blipFill>
          <a:blip r:embed="rId4">
            <a:alphaModFix/>
          </a:blip>
          <a:stretch>
            <a:fillRect/>
          </a:stretch>
        </p:blipFill>
        <p:spPr>
          <a:xfrm>
            <a:off x="2450472" y="1269291"/>
            <a:ext cx="2058436" cy="2744591"/>
          </a:xfrm>
          <a:prstGeom prst="rect">
            <a:avLst/>
          </a:prstGeom>
          <a:noFill/>
          <a:ln>
            <a:noFill/>
          </a:ln>
        </p:spPr>
      </p:pic>
      <p:pic>
        <p:nvPicPr>
          <p:cNvPr id="283" name="Google Shape;283;p28"/>
          <p:cNvPicPr preferRelativeResize="0"/>
          <p:nvPr/>
        </p:nvPicPr>
        <p:blipFill>
          <a:blip r:embed="rId5">
            <a:alphaModFix/>
          </a:blip>
          <a:stretch>
            <a:fillRect/>
          </a:stretch>
        </p:blipFill>
        <p:spPr>
          <a:xfrm>
            <a:off x="6829063" y="1269291"/>
            <a:ext cx="2058436" cy="2744602"/>
          </a:xfrm>
          <a:prstGeom prst="rect">
            <a:avLst/>
          </a:prstGeom>
          <a:noFill/>
          <a:ln>
            <a:noFill/>
          </a:ln>
        </p:spPr>
      </p:pic>
      <p:pic>
        <p:nvPicPr>
          <p:cNvPr id="284" name="Google Shape;284;p28"/>
          <p:cNvPicPr preferRelativeResize="0"/>
          <p:nvPr/>
        </p:nvPicPr>
        <p:blipFill>
          <a:blip r:embed="rId6">
            <a:alphaModFix/>
          </a:blip>
          <a:stretch>
            <a:fillRect/>
          </a:stretch>
        </p:blipFill>
        <p:spPr>
          <a:xfrm>
            <a:off x="4639768" y="1269291"/>
            <a:ext cx="2058436" cy="2744596"/>
          </a:xfrm>
          <a:prstGeom prst="rect">
            <a:avLst/>
          </a:prstGeom>
          <a:noFill/>
          <a:ln>
            <a:noFill/>
          </a:ln>
        </p:spPr>
      </p:pic>
      <p:sp>
        <p:nvSpPr>
          <p:cNvPr id="285" name="Google Shape;285;p28"/>
          <p:cNvSpPr txBox="1"/>
          <p:nvPr/>
        </p:nvSpPr>
        <p:spPr>
          <a:xfrm>
            <a:off x="210125" y="261900"/>
            <a:ext cx="5305200" cy="6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26AF9A"/>
                </a:solidFill>
                <a:latin typeface="Open Sans ExtraBold"/>
                <a:ea typeface="Open Sans ExtraBold"/>
                <a:cs typeface="Open Sans ExtraBold"/>
                <a:sym typeface="Open Sans ExtraBold"/>
              </a:rPr>
              <a:t>Be SMART Campaign</a:t>
            </a:r>
            <a:endParaRPr sz="3400">
              <a:solidFill>
                <a:srgbClr val="26AF9A"/>
              </a:solidFill>
              <a:latin typeface="Oswald Medium"/>
              <a:ea typeface="Oswald Medium"/>
              <a:cs typeface="Oswald Medium"/>
              <a:sym typeface="Oswald Medium"/>
            </a:endParaRPr>
          </a:p>
        </p:txBody>
      </p:sp>
      <p:pic>
        <p:nvPicPr>
          <p:cNvPr id="286" name="Google Shape;286;p28"/>
          <p:cNvPicPr preferRelativeResize="0"/>
          <p:nvPr/>
        </p:nvPicPr>
        <p:blipFill>
          <a:blip r:embed="rId7">
            <a:alphaModFix/>
          </a:blip>
          <a:stretch>
            <a:fillRect/>
          </a:stretch>
        </p:blipFill>
        <p:spPr>
          <a:xfrm>
            <a:off x="0" y="4543413"/>
            <a:ext cx="9144000" cy="600075"/>
          </a:xfrm>
          <a:prstGeom prst="rect">
            <a:avLst/>
          </a:prstGeom>
          <a:noFill/>
          <a:ln>
            <a:noFill/>
          </a:ln>
        </p:spPr>
      </p:pic>
      <p:sp>
        <p:nvSpPr>
          <p:cNvPr id="287" name="Google Shape;287;p28"/>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288" name="Google Shape;288;p28"/>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29"/>
          <p:cNvPicPr preferRelativeResize="0"/>
          <p:nvPr/>
        </p:nvPicPr>
        <p:blipFill rotWithShape="1">
          <a:blip r:embed="rId3">
            <a:alphaModFix/>
          </a:blip>
          <a:srcRect t="10854" r="14595" b="3740"/>
          <a:stretch/>
        </p:blipFill>
        <p:spPr>
          <a:xfrm rot="5400000">
            <a:off x="2004563" y="-2013188"/>
            <a:ext cx="5145074" cy="9171450"/>
          </a:xfrm>
          <a:prstGeom prst="rect">
            <a:avLst/>
          </a:prstGeom>
          <a:noFill/>
          <a:ln>
            <a:noFill/>
          </a:ln>
        </p:spPr>
      </p:pic>
      <p:pic>
        <p:nvPicPr>
          <p:cNvPr id="294" name="Google Shape;294;p29"/>
          <p:cNvPicPr preferRelativeResize="0"/>
          <p:nvPr/>
        </p:nvPicPr>
        <p:blipFill>
          <a:blip r:embed="rId4">
            <a:alphaModFix/>
          </a:blip>
          <a:stretch>
            <a:fillRect/>
          </a:stretch>
        </p:blipFill>
        <p:spPr>
          <a:xfrm>
            <a:off x="0" y="0"/>
            <a:ext cx="4420950" cy="5143500"/>
          </a:xfrm>
          <a:prstGeom prst="rect">
            <a:avLst/>
          </a:prstGeom>
          <a:noFill/>
          <a:ln>
            <a:noFill/>
          </a:ln>
        </p:spPr>
      </p:pic>
      <p:sp>
        <p:nvSpPr>
          <p:cNvPr id="295" name="Google Shape;295;p29"/>
          <p:cNvSpPr txBox="1"/>
          <p:nvPr/>
        </p:nvSpPr>
        <p:spPr>
          <a:xfrm>
            <a:off x="4572000" y="1157150"/>
            <a:ext cx="4313700" cy="1155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1018"/>
              <a:buNone/>
            </a:pPr>
            <a:r>
              <a:rPr lang="en" sz="3000">
                <a:solidFill>
                  <a:schemeClr val="lt1"/>
                </a:solidFill>
                <a:latin typeface="Open Sans ExtraBold"/>
                <a:ea typeface="Open Sans ExtraBold"/>
                <a:cs typeface="Open Sans ExtraBold"/>
                <a:sym typeface="Open Sans ExtraBold"/>
              </a:rPr>
              <a:t>Recognize the Role of Guns in Suicide</a:t>
            </a:r>
            <a:endParaRPr sz="2590">
              <a:solidFill>
                <a:schemeClr val="lt1"/>
              </a:solidFill>
              <a:latin typeface="Open Sans ExtraBold"/>
              <a:ea typeface="Open Sans ExtraBold"/>
              <a:cs typeface="Open Sans ExtraBold"/>
              <a:sym typeface="Open Sans ExtraBold"/>
            </a:endParaRPr>
          </a:p>
        </p:txBody>
      </p:sp>
      <p:sp>
        <p:nvSpPr>
          <p:cNvPr id="296" name="Google Shape;296;p29"/>
          <p:cNvSpPr txBox="1"/>
          <p:nvPr/>
        </p:nvSpPr>
        <p:spPr>
          <a:xfrm>
            <a:off x="4378100" y="2200675"/>
            <a:ext cx="4313700" cy="1862400"/>
          </a:xfrm>
          <a:prstGeom prst="rect">
            <a:avLst/>
          </a:prstGeom>
          <a:noFill/>
          <a:ln>
            <a:noFill/>
          </a:ln>
        </p:spPr>
        <p:txBody>
          <a:bodyPr spcFirstLastPara="1" wrap="square" lIns="91425" tIns="91425" rIns="91425" bIns="91425" anchor="t" anchorCtr="0">
            <a:spAutoFit/>
          </a:bodyPr>
          <a:lstStyle/>
          <a:p>
            <a:pPr marL="400050" lvl="0" indent="-190500" algn="l" rtl="0">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Most people who attempt suicide do not die–unless they use a gun</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90% of suicide attempts with a gun result in death–a much higher fatality rate than any other means of self harm</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1500"/>
              </a:spcAft>
              <a:buClr>
                <a:schemeClr val="lt1"/>
              </a:buClr>
              <a:buSzPts val="1200"/>
              <a:buFont typeface="Open Sans"/>
              <a:buChar char="●"/>
            </a:pPr>
            <a:r>
              <a:rPr lang="en" sz="1200">
                <a:solidFill>
                  <a:schemeClr val="lt1"/>
                </a:solidFill>
                <a:latin typeface="Open Sans"/>
                <a:ea typeface="Open Sans"/>
                <a:cs typeface="Open Sans"/>
                <a:sym typeface="Open Sans"/>
              </a:rPr>
              <a:t>This contributes to the fact that 41 percent of child suicides involve a gun</a:t>
            </a:r>
            <a:endParaRPr sz="1200">
              <a:solidFill>
                <a:schemeClr val="lt1"/>
              </a:solidFill>
              <a:latin typeface="Open Sans"/>
              <a:ea typeface="Open Sans"/>
              <a:cs typeface="Open Sans"/>
              <a:sym typeface="Open Sans"/>
            </a:endParaRPr>
          </a:p>
        </p:txBody>
      </p:sp>
      <p:pic>
        <p:nvPicPr>
          <p:cNvPr id="297" name="Google Shape;297;p29"/>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298" name="Google Shape;298;p29"/>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299" name="Google Shape;299;p29"/>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grpSp>
        <p:nvGrpSpPr>
          <p:cNvPr id="300" name="Google Shape;300;p29"/>
          <p:cNvGrpSpPr/>
          <p:nvPr/>
        </p:nvGrpSpPr>
        <p:grpSpPr>
          <a:xfrm>
            <a:off x="4572018" y="371200"/>
            <a:ext cx="548700" cy="615600"/>
            <a:chOff x="5497543" y="2628625"/>
            <a:chExt cx="548700" cy="615600"/>
          </a:xfrm>
        </p:grpSpPr>
        <p:sp>
          <p:nvSpPr>
            <p:cNvPr id="301" name="Google Shape;301;p29"/>
            <p:cNvSpPr txBox="1"/>
            <p:nvPr/>
          </p:nvSpPr>
          <p:spPr>
            <a:xfrm>
              <a:off x="5569800"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R</a:t>
              </a:r>
              <a:endParaRPr sz="2800">
                <a:solidFill>
                  <a:srgbClr val="FFFFFF"/>
                </a:solidFill>
                <a:latin typeface="Open Sans ExtraBold"/>
                <a:ea typeface="Open Sans ExtraBold"/>
                <a:cs typeface="Open Sans ExtraBold"/>
                <a:sym typeface="Open Sans ExtraBold"/>
              </a:endParaRPr>
            </a:p>
          </p:txBody>
        </p:sp>
        <p:sp>
          <p:nvSpPr>
            <p:cNvPr id="302" name="Google Shape;302;p29"/>
            <p:cNvSpPr/>
            <p:nvPr/>
          </p:nvSpPr>
          <p:spPr>
            <a:xfrm>
              <a:off x="5497543"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0"/>
          <p:cNvPicPr preferRelativeResize="0"/>
          <p:nvPr/>
        </p:nvPicPr>
        <p:blipFill>
          <a:blip r:embed="rId3">
            <a:alphaModFix/>
          </a:blip>
          <a:stretch>
            <a:fillRect/>
          </a:stretch>
        </p:blipFill>
        <p:spPr>
          <a:xfrm rot="5400000">
            <a:off x="1998963" y="-2008612"/>
            <a:ext cx="5156275" cy="9173500"/>
          </a:xfrm>
          <a:prstGeom prst="rect">
            <a:avLst/>
          </a:prstGeom>
          <a:noFill/>
          <a:ln>
            <a:noFill/>
          </a:ln>
        </p:spPr>
      </p:pic>
      <p:sp>
        <p:nvSpPr>
          <p:cNvPr id="308" name="Google Shape;308;p30"/>
          <p:cNvSpPr txBox="1"/>
          <p:nvPr/>
        </p:nvSpPr>
        <p:spPr>
          <a:xfrm>
            <a:off x="258200" y="278375"/>
            <a:ext cx="7414800" cy="4680600"/>
          </a:xfrm>
          <a:prstGeom prst="rect">
            <a:avLst/>
          </a:prstGeom>
          <a:noFill/>
          <a:ln>
            <a:noFill/>
          </a:ln>
        </p:spPr>
        <p:txBody>
          <a:bodyPr spcFirstLastPara="1" wrap="square" lIns="91425" tIns="91425" rIns="91425" bIns="91425" anchor="t" anchorCtr="0">
            <a:normAutofit fontScale="25000"/>
          </a:bodyPr>
          <a:lstStyle/>
          <a:p>
            <a:pPr marL="0" lvl="0" indent="0" algn="l" rtl="0">
              <a:spcBef>
                <a:spcPts val="0"/>
              </a:spcBef>
              <a:spcAft>
                <a:spcPts val="0"/>
              </a:spcAft>
              <a:buNone/>
            </a:pPr>
            <a:r>
              <a:rPr lang="en" sz="10573">
                <a:solidFill>
                  <a:srgbClr val="FFFFFF"/>
                </a:solidFill>
                <a:latin typeface="Open Sans ExtraBold"/>
                <a:ea typeface="Open Sans ExtraBold"/>
                <a:cs typeface="Open Sans ExtraBold"/>
                <a:sym typeface="Open Sans ExtraBold"/>
              </a:rPr>
              <a:t>A survey of High School students found that 20% had seriously considered attempting suicide within the last year.</a:t>
            </a:r>
            <a:endParaRPr sz="10573">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10573">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sz="10573">
                <a:solidFill>
                  <a:srgbClr val="FFFFFF"/>
                </a:solidFill>
                <a:latin typeface="Open Sans ExtraBold"/>
                <a:ea typeface="Open Sans ExtraBold"/>
                <a:cs typeface="Open Sans ExtraBold"/>
                <a:sym typeface="Open Sans ExtraBold"/>
              </a:rPr>
              <a:t>And one study showed that 41% of adolescents in gun-owning households report having “easy-access” to the guns in their home.</a:t>
            </a:r>
            <a:endParaRPr sz="10573">
              <a:solidFill>
                <a:srgbClr val="FFFFFF"/>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sz="5558">
              <a:solidFill>
                <a:srgbClr val="FFFFFF"/>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sz="5558" b="1">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endParaRPr sz="3300" b="1">
              <a:solidFill>
                <a:srgbClr val="0F1419"/>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endParaRPr sz="3300" b="1">
              <a:solidFill>
                <a:srgbClr val="0F1419"/>
              </a:solidFill>
              <a:highlight>
                <a:srgbClr val="FFFFFF"/>
              </a:highlight>
              <a:latin typeface="Roboto"/>
              <a:ea typeface="Roboto"/>
              <a:cs typeface="Roboto"/>
              <a:sym typeface="Roboto"/>
            </a:endParaRPr>
          </a:p>
          <a:p>
            <a:pPr marL="0" lvl="0" indent="0" algn="l" rtl="0">
              <a:lnSpc>
                <a:spcPct val="115000"/>
              </a:lnSpc>
              <a:spcBef>
                <a:spcPts val="1200"/>
              </a:spcBef>
              <a:spcAft>
                <a:spcPts val="1200"/>
              </a:spcAft>
              <a:buNone/>
            </a:pPr>
            <a:endParaRPr sz="3300" b="1">
              <a:solidFill>
                <a:srgbClr val="0F1419"/>
              </a:solidFill>
              <a:highlight>
                <a:srgbClr val="FFFFFF"/>
              </a:highlight>
              <a:latin typeface="Roboto"/>
              <a:ea typeface="Roboto"/>
              <a:cs typeface="Roboto"/>
              <a:sym typeface="Roboto"/>
            </a:endParaRPr>
          </a:p>
        </p:txBody>
      </p:sp>
      <p:pic>
        <p:nvPicPr>
          <p:cNvPr id="309" name="Google Shape;309;p30"/>
          <p:cNvPicPr preferRelativeResize="0"/>
          <p:nvPr/>
        </p:nvPicPr>
        <p:blipFill>
          <a:blip r:embed="rId4">
            <a:alphaModFix/>
          </a:blip>
          <a:stretch>
            <a:fillRect/>
          </a:stretch>
        </p:blipFill>
        <p:spPr>
          <a:xfrm>
            <a:off x="0" y="4554538"/>
            <a:ext cx="9144000" cy="600075"/>
          </a:xfrm>
          <a:prstGeom prst="rect">
            <a:avLst/>
          </a:prstGeom>
          <a:noFill/>
          <a:ln>
            <a:noFill/>
          </a:ln>
        </p:spPr>
      </p:pic>
      <p:sp>
        <p:nvSpPr>
          <p:cNvPr id="310" name="Google Shape;310;p30"/>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311" name="Google Shape;311;p30"/>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1"/>
          <p:cNvPicPr preferRelativeResize="0"/>
          <p:nvPr/>
        </p:nvPicPr>
        <p:blipFill>
          <a:blip r:embed="rId3">
            <a:alphaModFix/>
          </a:blip>
          <a:stretch>
            <a:fillRect/>
          </a:stretch>
        </p:blipFill>
        <p:spPr>
          <a:xfrm>
            <a:off x="0" y="4543413"/>
            <a:ext cx="9144000" cy="600075"/>
          </a:xfrm>
          <a:prstGeom prst="rect">
            <a:avLst/>
          </a:prstGeom>
          <a:noFill/>
          <a:ln>
            <a:noFill/>
          </a:ln>
        </p:spPr>
      </p:pic>
      <p:sp>
        <p:nvSpPr>
          <p:cNvPr id="317" name="Google Shape;317;p31"/>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318" name="Google Shape;318;p31"/>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319" name="Google Shape;319;p31"/>
          <p:cNvSpPr txBox="1"/>
          <p:nvPr/>
        </p:nvSpPr>
        <p:spPr>
          <a:xfrm>
            <a:off x="258200" y="261900"/>
            <a:ext cx="6902100" cy="7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26AF9A"/>
                </a:solidFill>
                <a:latin typeface="Open Sans ExtraBold"/>
                <a:ea typeface="Open Sans ExtraBold"/>
                <a:cs typeface="Open Sans ExtraBold"/>
                <a:sym typeface="Open Sans ExtraBold"/>
              </a:rPr>
              <a:t>Resources Contact Info </a:t>
            </a:r>
            <a:endParaRPr sz="3400">
              <a:solidFill>
                <a:srgbClr val="26AF9A"/>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1600">
              <a:solidFill>
                <a:srgbClr val="47555E"/>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2400">
              <a:latin typeface="Oswald Medium"/>
              <a:ea typeface="Oswald Medium"/>
              <a:cs typeface="Oswald Medium"/>
              <a:sym typeface="Oswald Medium"/>
            </a:endParaRPr>
          </a:p>
        </p:txBody>
      </p:sp>
      <p:sp>
        <p:nvSpPr>
          <p:cNvPr id="320" name="Google Shape;320;p31"/>
          <p:cNvSpPr txBox="1"/>
          <p:nvPr/>
        </p:nvSpPr>
        <p:spPr>
          <a:xfrm>
            <a:off x="258200" y="1420325"/>
            <a:ext cx="3428100" cy="24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47555E"/>
                </a:solidFill>
                <a:latin typeface="Open Sans ExtraBold"/>
                <a:ea typeface="Open Sans ExtraBold"/>
                <a:cs typeface="Open Sans ExtraBold"/>
                <a:sym typeface="Open Sans ExtraBold"/>
              </a:rPr>
              <a:t>National Suicide Prevention Line</a:t>
            </a:r>
            <a:endParaRPr>
              <a:solidFill>
                <a:srgbClr val="47555E"/>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1 (800) 273-8255</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(24 hours/day)</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highlight>
                  <a:srgbClr val="FFFFFF"/>
                </a:highlight>
                <a:latin typeface="Open Sans ExtraBold"/>
                <a:ea typeface="Open Sans ExtraBold"/>
                <a:cs typeface="Open Sans ExtraBold"/>
                <a:sym typeface="Open Sans ExtraBold"/>
              </a:rPr>
              <a:t>988 Suicide &amp; Crisis Lifeline</a:t>
            </a:r>
            <a:endParaRPr>
              <a:solidFill>
                <a:srgbClr val="47555E"/>
              </a:solidFill>
              <a:highlight>
                <a:srgbClr val="FFFFFF"/>
              </a:highlight>
              <a:latin typeface="Open Sans SemiBold"/>
              <a:ea typeface="Open Sans SemiBold"/>
              <a:cs typeface="Open Sans SemiBold"/>
              <a:sym typeface="Open Sans SemiBold"/>
            </a:endParaRPr>
          </a:p>
          <a:p>
            <a:pPr marL="0" lvl="0" indent="0" algn="l" rtl="0">
              <a:lnSpc>
                <a:spcPct val="115000"/>
              </a:lnSpc>
              <a:spcBef>
                <a:spcPts val="0"/>
              </a:spcBef>
              <a:spcAft>
                <a:spcPts val="0"/>
              </a:spcAft>
              <a:buClr>
                <a:schemeClr val="dk1"/>
              </a:buClr>
              <a:buSzPts val="1100"/>
              <a:buFont typeface="Arial"/>
              <a:buNone/>
            </a:pPr>
            <a:r>
              <a:rPr lang="en">
                <a:solidFill>
                  <a:srgbClr val="47555E"/>
                </a:solidFill>
                <a:highlight>
                  <a:srgbClr val="FFFFFF"/>
                </a:highlight>
                <a:latin typeface="Open Sans SemiBold"/>
                <a:ea typeface="Open Sans SemiBold"/>
                <a:cs typeface="Open Sans SemiBold"/>
                <a:sym typeface="Open Sans SemiBold"/>
              </a:rPr>
              <a:t>can be reached by calling or texting 988, or chatting on</a:t>
            </a:r>
            <a:r>
              <a:rPr lang="en">
                <a:solidFill>
                  <a:srgbClr val="47555E"/>
                </a:solidFill>
                <a:highlight>
                  <a:srgbClr val="FFFFFF"/>
                </a:highlight>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 </a:t>
            </a:r>
            <a:r>
              <a:rPr lang="en" u="sng">
                <a:solidFill>
                  <a:srgbClr val="47555E"/>
                </a:solidFill>
                <a:highlight>
                  <a:srgbClr val="FFFFFF"/>
                </a:highlight>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http://988lifeline.org</a:t>
            </a:r>
            <a:endParaRPr>
              <a:solidFill>
                <a:srgbClr val="47555E"/>
              </a:solidFill>
              <a:latin typeface="Open Sans SemiBold"/>
              <a:ea typeface="Open Sans SemiBold"/>
              <a:cs typeface="Open Sans SemiBold"/>
              <a:sym typeface="Open Sans SemiBold"/>
            </a:endParaRPr>
          </a:p>
        </p:txBody>
      </p:sp>
      <p:sp>
        <p:nvSpPr>
          <p:cNvPr id="321" name="Google Shape;321;p31"/>
          <p:cNvSpPr txBox="1"/>
          <p:nvPr/>
        </p:nvSpPr>
        <p:spPr>
          <a:xfrm>
            <a:off x="4609350" y="1420325"/>
            <a:ext cx="3428100" cy="266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47555E"/>
                </a:solidFill>
                <a:latin typeface="Open Sans ExtraBold"/>
                <a:ea typeface="Open Sans ExtraBold"/>
                <a:cs typeface="Open Sans ExtraBold"/>
                <a:sym typeface="Open Sans ExtraBold"/>
              </a:rPr>
              <a:t>Trevor Project</a:t>
            </a:r>
            <a:endParaRPr>
              <a:solidFill>
                <a:srgbClr val="47555E"/>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r>
              <a:rPr lang="en" i="1">
                <a:solidFill>
                  <a:srgbClr val="47555E"/>
                </a:solidFill>
                <a:latin typeface="Open Sans ExtraBold"/>
                <a:ea typeface="Open Sans ExtraBold"/>
                <a:cs typeface="Open Sans ExtraBold"/>
                <a:sym typeface="Open Sans ExtraBold"/>
              </a:rPr>
              <a:t>The LGBTQIA+ Youth Suicide Prevention Line</a:t>
            </a:r>
            <a:endParaRPr i="1">
              <a:solidFill>
                <a:srgbClr val="47555E"/>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Trevor Lifeline</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1 (866) 488-7386</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sz="1300">
                <a:solidFill>
                  <a:srgbClr val="26AF9A"/>
                </a:solidFill>
                <a:latin typeface="Open Sans SemiBold"/>
                <a:ea typeface="Open Sans SemiBold"/>
                <a:cs typeface="Open Sans SemiBold"/>
                <a:sym typeface="Open Sans SemiBold"/>
              </a:rPr>
              <a:t>Text “Home” to 741-741</a:t>
            </a:r>
            <a:endParaRPr sz="1300">
              <a:solidFill>
                <a:srgbClr val="26AF9A"/>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sz="1300">
                <a:solidFill>
                  <a:srgbClr val="26AF9A"/>
                </a:solidFill>
                <a:latin typeface="Open Sans SemiBold"/>
                <a:ea typeface="Open Sans SemiBold"/>
                <a:cs typeface="Open Sans SemiBold"/>
                <a:sym typeface="Open Sans SemiBold"/>
              </a:rPr>
              <a:t>From anywhere in the United States, anytime, about any type of crisis</a:t>
            </a:r>
            <a:endParaRPr sz="1300">
              <a:solidFill>
                <a:srgbClr val="26AF9A"/>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a:solidFill>
                <a:srgbClr val="47555E"/>
              </a:solidFill>
              <a:latin typeface="Open Sans ExtraBold"/>
              <a:ea typeface="Open Sans ExtraBold"/>
              <a:cs typeface="Open Sans ExtraBold"/>
              <a:sym typeface="Open Sans ExtraBold"/>
            </a:endParaRPr>
          </a:p>
        </p:txBody>
      </p:sp>
      <p:pic>
        <p:nvPicPr>
          <p:cNvPr id="322" name="Google Shape;322;p31"/>
          <p:cNvPicPr preferRelativeResize="0"/>
          <p:nvPr/>
        </p:nvPicPr>
        <p:blipFill>
          <a:blip r:embed="rId5">
            <a:alphaModFix/>
          </a:blip>
          <a:stretch>
            <a:fillRect/>
          </a:stretch>
        </p:blipFill>
        <p:spPr>
          <a:xfrm>
            <a:off x="4066475" y="3256800"/>
            <a:ext cx="364700" cy="698850"/>
          </a:xfrm>
          <a:prstGeom prst="rect">
            <a:avLst/>
          </a:prstGeom>
          <a:noFill/>
          <a:ln>
            <a:noFill/>
          </a:ln>
        </p:spPr>
      </p:pic>
      <p:cxnSp>
        <p:nvCxnSpPr>
          <p:cNvPr id="323" name="Google Shape;323;p31"/>
          <p:cNvCxnSpPr/>
          <p:nvPr/>
        </p:nvCxnSpPr>
        <p:spPr>
          <a:xfrm>
            <a:off x="334450" y="1329950"/>
            <a:ext cx="3670500" cy="0"/>
          </a:xfrm>
          <a:prstGeom prst="straightConnector1">
            <a:avLst/>
          </a:prstGeom>
          <a:noFill/>
          <a:ln w="19050" cap="flat" cmpd="sng">
            <a:solidFill>
              <a:srgbClr val="26AF9A"/>
            </a:solidFill>
            <a:prstDash val="solid"/>
            <a:round/>
            <a:headEnd type="none" w="med" len="med"/>
            <a:tailEnd type="none" w="med" len="med"/>
          </a:ln>
        </p:spPr>
      </p:cxnSp>
      <p:cxnSp>
        <p:nvCxnSpPr>
          <p:cNvPr id="324" name="Google Shape;324;p31"/>
          <p:cNvCxnSpPr/>
          <p:nvPr/>
        </p:nvCxnSpPr>
        <p:spPr>
          <a:xfrm>
            <a:off x="4696650" y="1329950"/>
            <a:ext cx="3670500" cy="0"/>
          </a:xfrm>
          <a:prstGeom prst="straightConnector1">
            <a:avLst/>
          </a:prstGeom>
          <a:noFill/>
          <a:ln w="19050" cap="flat" cmpd="sng">
            <a:solidFill>
              <a:srgbClr val="26AF9A"/>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rot="-5400000">
            <a:off x="2009525" y="-2002598"/>
            <a:ext cx="5143500" cy="9162550"/>
          </a:xfrm>
          <a:prstGeom prst="rect">
            <a:avLst/>
          </a:prstGeom>
          <a:noFill/>
          <a:ln>
            <a:noFill/>
          </a:ln>
        </p:spPr>
      </p:pic>
      <p:sp>
        <p:nvSpPr>
          <p:cNvPr id="66" name="Google Shape;66;p14"/>
          <p:cNvSpPr txBox="1"/>
          <p:nvPr/>
        </p:nvSpPr>
        <p:spPr>
          <a:xfrm>
            <a:off x="219000" y="240375"/>
            <a:ext cx="8925300" cy="2211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6600">
                <a:solidFill>
                  <a:schemeClr val="lt1"/>
                </a:solidFill>
                <a:uFill>
                  <a:noFill/>
                </a:uFill>
                <a:latin typeface="Open Sans ExtraBold"/>
                <a:ea typeface="Open Sans ExtraBold"/>
                <a:cs typeface="Open Sans ExtraBold"/>
                <a:sym typeface="Open Sans ExtraBold"/>
                <a:hlinkClick r:id="rId4">
                  <a:extLst>
                    <a:ext uri="{A12FA001-AC4F-418D-AE19-62706E023703}">
                      <ahyp:hlinkClr xmlns:ahyp="http://schemas.microsoft.com/office/drawing/2018/hyperlinkcolor" val="tx"/>
                    </a:ext>
                  </a:extLst>
                </a:hlinkClick>
              </a:rPr>
              <a:t>Welcome!</a:t>
            </a:r>
            <a:endParaRPr sz="6600">
              <a:solidFill>
                <a:schemeClr val="lt1"/>
              </a:solidFill>
              <a:latin typeface="Open Sans ExtraBold"/>
              <a:ea typeface="Open Sans ExtraBold"/>
              <a:cs typeface="Open Sans ExtraBold"/>
              <a:sym typeface="Open Sans ExtraBold"/>
            </a:endParaRPr>
          </a:p>
        </p:txBody>
      </p:sp>
      <p:sp>
        <p:nvSpPr>
          <p:cNvPr id="67" name="Google Shape;67;p14"/>
          <p:cNvSpPr txBox="1"/>
          <p:nvPr/>
        </p:nvSpPr>
        <p:spPr>
          <a:xfrm>
            <a:off x="229205" y="2571750"/>
            <a:ext cx="8726700" cy="9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Open Sans ExtraBold"/>
                <a:ea typeface="Open Sans ExtraBold"/>
                <a:cs typeface="Open Sans ExtraBold"/>
                <a:sym typeface="Open Sans ExtraBold"/>
              </a:rPr>
              <a:t>Parent Teacher Association</a:t>
            </a:r>
            <a:endParaRPr dirty="0">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Clr>
                <a:schemeClr val="dk1"/>
              </a:buClr>
              <a:buSzPts val="1100"/>
              <a:buFont typeface="Arial"/>
              <a:buNone/>
            </a:pPr>
            <a:r>
              <a:rPr lang="en" dirty="0">
                <a:solidFill>
                  <a:schemeClr val="lt1"/>
                </a:solidFill>
                <a:latin typeface="Open Sans ExtraBold"/>
                <a:ea typeface="Open Sans ExtraBold"/>
                <a:cs typeface="Open Sans ExtraBold"/>
                <a:sym typeface="Open Sans ExtraBold"/>
              </a:rPr>
              <a:t>Patrick Henry Elementary School</a:t>
            </a:r>
            <a:endParaRPr dirty="0">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dirty="0">
                <a:solidFill>
                  <a:srgbClr val="FFFFFF"/>
                </a:solidFill>
                <a:latin typeface="Open Sans ExtraBold"/>
                <a:ea typeface="Open Sans ExtraBold"/>
                <a:cs typeface="Open Sans ExtraBold"/>
                <a:sym typeface="Open Sans ExtraBold"/>
              </a:rPr>
              <a:t>Alexandria City Public Schools</a:t>
            </a:r>
            <a:endParaRPr dirty="0">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dirty="0">
                <a:solidFill>
                  <a:srgbClr val="FFFFFF"/>
                </a:solidFill>
                <a:latin typeface="Open Sans SemiBold"/>
                <a:ea typeface="Open Sans SemiBold"/>
                <a:cs typeface="Open Sans SemiBold"/>
                <a:sym typeface="Open Sans SemiBold"/>
              </a:rPr>
              <a:t>December 6, 2022</a:t>
            </a:r>
            <a:endParaRPr dirty="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endParaRPr dirty="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r>
              <a:rPr lang="en" b="1" dirty="0">
                <a:solidFill>
                  <a:srgbClr val="FFFFFF"/>
                </a:solidFill>
                <a:latin typeface="Open Sans"/>
                <a:ea typeface="Open Sans"/>
                <a:cs typeface="Open Sans"/>
                <a:sym typeface="Open Sans"/>
              </a:rPr>
              <a:t>Andrew Corso</a:t>
            </a:r>
            <a:endParaRPr b="1" dirty="0">
              <a:solidFill>
                <a:srgbClr val="FFFFFF"/>
              </a:solidFill>
              <a:latin typeface="Open Sans"/>
              <a:ea typeface="Open Sans"/>
              <a:cs typeface="Open Sans"/>
              <a:sym typeface="Open Sans"/>
            </a:endParaRPr>
          </a:p>
          <a:p>
            <a:pPr marL="0" lvl="0" indent="0" algn="l" rtl="0">
              <a:spcBef>
                <a:spcPts val="0"/>
              </a:spcBef>
              <a:spcAft>
                <a:spcPts val="0"/>
              </a:spcAft>
              <a:buNone/>
            </a:pPr>
            <a:r>
              <a:rPr lang="en" b="1" dirty="0">
                <a:solidFill>
                  <a:srgbClr val="FFFFFF"/>
                </a:solidFill>
                <a:latin typeface="Open Sans"/>
                <a:ea typeface="Open Sans"/>
                <a:cs typeface="Open Sans"/>
                <a:sym typeface="Open Sans"/>
              </a:rPr>
              <a:t>Carrie Heath-Phillips</a:t>
            </a:r>
            <a:endParaRPr b="1" dirty="0">
              <a:solidFill>
                <a:srgbClr val="FFFFFF"/>
              </a:solidFill>
              <a:latin typeface="Open Sans"/>
              <a:ea typeface="Open Sans"/>
              <a:cs typeface="Open Sans"/>
              <a:sym typeface="Open Sans"/>
            </a:endParaRPr>
          </a:p>
          <a:p>
            <a:pPr marL="0" lvl="0" indent="0" algn="l" rtl="0">
              <a:spcBef>
                <a:spcPts val="0"/>
              </a:spcBef>
              <a:spcAft>
                <a:spcPts val="0"/>
              </a:spcAft>
              <a:buNone/>
            </a:pPr>
            <a:r>
              <a:rPr lang="en" dirty="0">
                <a:solidFill>
                  <a:srgbClr val="FFFFFF"/>
                </a:solidFill>
                <a:latin typeface="Open Sans SemiBold"/>
                <a:ea typeface="Open Sans SemiBold"/>
                <a:cs typeface="Open Sans SemiBold"/>
                <a:sym typeface="Open Sans SemiBold"/>
              </a:rPr>
              <a:t>Co-Leads Alexandria Be SMART</a:t>
            </a:r>
            <a:endParaRPr dirty="0">
              <a:solidFill>
                <a:srgbClr val="FFFFFF"/>
              </a:solidFill>
              <a:latin typeface="Open Sans SemiBold"/>
              <a:ea typeface="Open Sans SemiBold"/>
              <a:cs typeface="Open Sans SemiBold"/>
              <a:sym typeface="Open Sans SemiBold"/>
            </a:endParaRPr>
          </a:p>
        </p:txBody>
      </p:sp>
      <p:pic>
        <p:nvPicPr>
          <p:cNvPr id="68" name="Google Shape;68;p14"/>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69" name="Google Shape;69;p14"/>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70" name="Google Shape;70;p14"/>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2"/>
          <p:cNvPicPr preferRelativeResize="0"/>
          <p:nvPr/>
        </p:nvPicPr>
        <p:blipFill>
          <a:blip r:embed="rId3">
            <a:alphaModFix/>
          </a:blip>
          <a:stretch>
            <a:fillRect/>
          </a:stretch>
        </p:blipFill>
        <p:spPr>
          <a:xfrm rot="-5400000">
            <a:off x="1983463" y="-1983462"/>
            <a:ext cx="5188024" cy="9154949"/>
          </a:xfrm>
          <a:prstGeom prst="rect">
            <a:avLst/>
          </a:prstGeom>
          <a:noFill/>
          <a:ln>
            <a:noFill/>
          </a:ln>
        </p:spPr>
      </p:pic>
      <p:sp>
        <p:nvSpPr>
          <p:cNvPr id="330" name="Google Shape;330;p32"/>
          <p:cNvSpPr txBox="1"/>
          <p:nvPr/>
        </p:nvSpPr>
        <p:spPr>
          <a:xfrm>
            <a:off x="4572000" y="1093800"/>
            <a:ext cx="3888300" cy="85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5"/>
              <a:buNone/>
            </a:pPr>
            <a:r>
              <a:rPr lang="en" sz="3000">
                <a:solidFill>
                  <a:schemeClr val="lt1"/>
                </a:solidFill>
                <a:latin typeface="Open Sans ExtraBold"/>
                <a:ea typeface="Open Sans ExtraBold"/>
                <a:cs typeface="Open Sans ExtraBold"/>
                <a:sym typeface="Open Sans ExtraBold"/>
              </a:rPr>
              <a:t>Tell Everyone You Know to Be SMART</a:t>
            </a:r>
            <a:endParaRPr sz="3000">
              <a:solidFill>
                <a:schemeClr val="lt1"/>
              </a:solidFill>
              <a:latin typeface="Open Sans ExtraBold"/>
              <a:ea typeface="Open Sans ExtraBold"/>
              <a:cs typeface="Open Sans ExtraBold"/>
              <a:sym typeface="Open Sans ExtraBold"/>
            </a:endParaRPr>
          </a:p>
        </p:txBody>
      </p:sp>
      <p:pic>
        <p:nvPicPr>
          <p:cNvPr id="331" name="Google Shape;331;p32"/>
          <p:cNvPicPr preferRelativeResize="0"/>
          <p:nvPr/>
        </p:nvPicPr>
        <p:blipFill rotWithShape="1">
          <a:blip r:embed="rId4">
            <a:alphaModFix/>
          </a:blip>
          <a:srcRect l="32688" r="12169"/>
          <a:stretch/>
        </p:blipFill>
        <p:spPr>
          <a:xfrm>
            <a:off x="-118575" y="-43238"/>
            <a:ext cx="4362651" cy="5274501"/>
          </a:xfrm>
          <a:prstGeom prst="rect">
            <a:avLst/>
          </a:prstGeom>
          <a:noFill/>
          <a:ln>
            <a:noFill/>
          </a:ln>
        </p:spPr>
      </p:pic>
      <p:sp>
        <p:nvSpPr>
          <p:cNvPr id="332" name="Google Shape;332;p32"/>
          <p:cNvSpPr txBox="1"/>
          <p:nvPr/>
        </p:nvSpPr>
        <p:spPr>
          <a:xfrm>
            <a:off x="4410175" y="2267000"/>
            <a:ext cx="4254300" cy="1870200"/>
          </a:xfrm>
          <a:prstGeom prst="rect">
            <a:avLst/>
          </a:prstGeom>
          <a:noFill/>
          <a:ln>
            <a:noFill/>
          </a:ln>
        </p:spPr>
        <p:txBody>
          <a:bodyPr spcFirstLastPara="1" wrap="square" lIns="91425" tIns="91425" rIns="91425" bIns="91425" anchor="t" anchorCtr="0">
            <a:spAutoFit/>
          </a:bodyPr>
          <a:lstStyle/>
          <a:p>
            <a:pPr marL="400050" lvl="0" indent="-190500" algn="l" rtl="0">
              <a:lnSpc>
                <a:spcPct val="100000"/>
              </a:lnSpc>
              <a:spcBef>
                <a:spcPts val="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Your voice, and all voices are critical. How will you commit to Be SMART today? </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Consider at least THREE people that you want to share the Be SMART message with right now</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0"/>
              </a:spcAft>
              <a:buClr>
                <a:schemeClr val="lt1"/>
              </a:buClr>
              <a:buSzPts val="1200"/>
              <a:buFont typeface="Open Sans"/>
              <a:buChar char="●"/>
            </a:pPr>
            <a:r>
              <a:rPr lang="en" sz="1200">
                <a:solidFill>
                  <a:schemeClr val="lt1"/>
                </a:solidFill>
                <a:latin typeface="Open Sans"/>
                <a:ea typeface="Open Sans"/>
                <a:cs typeface="Open Sans"/>
                <a:sym typeface="Open Sans"/>
              </a:rPr>
              <a:t>Share Be SMART within your community</a:t>
            </a:r>
            <a:endParaRPr sz="1200">
              <a:solidFill>
                <a:schemeClr val="lt1"/>
              </a:solidFill>
              <a:latin typeface="Open Sans"/>
              <a:ea typeface="Open Sans"/>
              <a:cs typeface="Open Sans"/>
              <a:sym typeface="Open Sans"/>
            </a:endParaRPr>
          </a:p>
          <a:p>
            <a:pPr marL="400050" lvl="0" indent="-190500" algn="l" rtl="0">
              <a:lnSpc>
                <a:spcPct val="100000"/>
              </a:lnSpc>
              <a:spcBef>
                <a:spcPts val="1500"/>
              </a:spcBef>
              <a:spcAft>
                <a:spcPts val="1500"/>
              </a:spcAft>
              <a:buClr>
                <a:schemeClr val="lt1"/>
              </a:buClr>
              <a:buSzPts val="1200"/>
              <a:buFont typeface="Open Sans"/>
              <a:buChar char="●"/>
            </a:pPr>
            <a:r>
              <a:rPr lang="en" sz="1200">
                <a:solidFill>
                  <a:schemeClr val="lt1"/>
                </a:solidFill>
                <a:latin typeface="Open Sans"/>
                <a:ea typeface="Open Sans"/>
                <a:cs typeface="Open Sans"/>
                <a:sym typeface="Open Sans"/>
              </a:rPr>
              <a:t>Text SMART to 64433 to learn more </a:t>
            </a:r>
            <a:endParaRPr sz="1200">
              <a:solidFill>
                <a:schemeClr val="lt1"/>
              </a:solidFill>
              <a:latin typeface="Open Sans"/>
              <a:ea typeface="Open Sans"/>
              <a:cs typeface="Open Sans"/>
              <a:sym typeface="Open Sans"/>
            </a:endParaRPr>
          </a:p>
        </p:txBody>
      </p:sp>
      <p:pic>
        <p:nvPicPr>
          <p:cNvPr id="333" name="Google Shape;333;p32"/>
          <p:cNvPicPr preferRelativeResize="0"/>
          <p:nvPr/>
        </p:nvPicPr>
        <p:blipFill>
          <a:blip r:embed="rId5">
            <a:alphaModFix/>
          </a:blip>
          <a:stretch>
            <a:fillRect/>
          </a:stretch>
        </p:blipFill>
        <p:spPr>
          <a:xfrm>
            <a:off x="0" y="4554538"/>
            <a:ext cx="9144000" cy="600075"/>
          </a:xfrm>
          <a:prstGeom prst="rect">
            <a:avLst/>
          </a:prstGeom>
          <a:noFill/>
          <a:ln>
            <a:noFill/>
          </a:ln>
        </p:spPr>
      </p:pic>
      <p:sp>
        <p:nvSpPr>
          <p:cNvPr id="334" name="Google Shape;334;p32"/>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335" name="Google Shape;335;p32"/>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grpSp>
        <p:nvGrpSpPr>
          <p:cNvPr id="336" name="Google Shape;336;p32"/>
          <p:cNvGrpSpPr/>
          <p:nvPr/>
        </p:nvGrpSpPr>
        <p:grpSpPr>
          <a:xfrm>
            <a:off x="4572029" y="371200"/>
            <a:ext cx="548700" cy="615600"/>
            <a:chOff x="7287529" y="2628625"/>
            <a:chExt cx="548700" cy="615600"/>
          </a:xfrm>
        </p:grpSpPr>
        <p:sp>
          <p:nvSpPr>
            <p:cNvPr id="337" name="Google Shape;337;p32"/>
            <p:cNvSpPr txBox="1"/>
            <p:nvPr/>
          </p:nvSpPr>
          <p:spPr>
            <a:xfrm>
              <a:off x="7361356" y="2628625"/>
              <a:ext cx="4695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2800">
                  <a:solidFill>
                    <a:srgbClr val="FFFFFF"/>
                  </a:solidFill>
                  <a:latin typeface="Open Sans ExtraBold"/>
                  <a:ea typeface="Open Sans ExtraBold"/>
                  <a:cs typeface="Open Sans ExtraBold"/>
                  <a:sym typeface="Open Sans ExtraBold"/>
                </a:rPr>
                <a:t>T</a:t>
              </a:r>
              <a:endParaRPr sz="2800">
                <a:solidFill>
                  <a:srgbClr val="FFFFFF"/>
                </a:solidFill>
                <a:latin typeface="Open Sans ExtraBold"/>
                <a:ea typeface="Open Sans ExtraBold"/>
                <a:cs typeface="Open Sans ExtraBold"/>
                <a:sym typeface="Open Sans ExtraBold"/>
              </a:endParaRPr>
            </a:p>
          </p:txBody>
        </p:sp>
        <p:sp>
          <p:nvSpPr>
            <p:cNvPr id="338" name="Google Shape;338;p32"/>
            <p:cNvSpPr/>
            <p:nvPr/>
          </p:nvSpPr>
          <p:spPr>
            <a:xfrm>
              <a:off x="7287529" y="2654687"/>
              <a:ext cx="548700" cy="548700"/>
            </a:xfrm>
            <a:prstGeom prst="ellips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3"/>
          <p:cNvSpPr txBox="1"/>
          <p:nvPr/>
        </p:nvSpPr>
        <p:spPr>
          <a:xfrm>
            <a:off x="1596799" y="2477250"/>
            <a:ext cx="3044473" cy="9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rgbClr val="595959"/>
                </a:solidFill>
                <a:latin typeface="Open Sans ExtraBold"/>
                <a:ea typeface="Open Sans ExtraBold"/>
                <a:cs typeface="Open Sans ExtraBold"/>
                <a:sym typeface="Open Sans ExtraBold"/>
              </a:rPr>
              <a:t>Alexandria BeSMART Co-Leads</a:t>
            </a:r>
          </a:p>
          <a:p>
            <a:pPr marL="0" lvl="0" indent="0" algn="l" rtl="0">
              <a:lnSpc>
                <a:spcPct val="115000"/>
              </a:lnSpc>
              <a:spcBef>
                <a:spcPts val="0"/>
              </a:spcBef>
              <a:spcAft>
                <a:spcPts val="0"/>
              </a:spcAft>
              <a:buNone/>
            </a:pPr>
            <a:r>
              <a:rPr lang="en" sz="1200" dirty="0">
                <a:solidFill>
                  <a:srgbClr val="595959"/>
                </a:solidFill>
                <a:latin typeface="Open Sans SemiBold"/>
                <a:ea typeface="Open Sans SemiBold"/>
                <a:cs typeface="Open Sans SemiBold"/>
                <a:sym typeface="Open Sans SemiBold"/>
              </a:rPr>
              <a:t>Andrew Corso</a:t>
            </a:r>
          </a:p>
          <a:p>
            <a:pPr marL="0" lvl="0" indent="0" algn="l" rtl="0">
              <a:lnSpc>
                <a:spcPct val="115000"/>
              </a:lnSpc>
              <a:spcBef>
                <a:spcPts val="0"/>
              </a:spcBef>
              <a:spcAft>
                <a:spcPts val="0"/>
              </a:spcAft>
              <a:buNone/>
            </a:pPr>
            <a:r>
              <a:rPr lang="en" sz="1200" dirty="0">
                <a:solidFill>
                  <a:srgbClr val="595959"/>
                </a:solidFill>
                <a:latin typeface="Open Sans SemiBold"/>
                <a:ea typeface="Open Sans SemiBold"/>
                <a:cs typeface="Open Sans SemiBold"/>
                <a:sym typeface="Open Sans SemiBold"/>
              </a:rPr>
              <a:t>Carrie Heath Phillips</a:t>
            </a:r>
            <a:br>
              <a:rPr lang="en" sz="1200" dirty="0">
                <a:solidFill>
                  <a:srgbClr val="595959"/>
                </a:solidFill>
                <a:latin typeface="Open Sans SemiBold"/>
                <a:ea typeface="Open Sans SemiBold"/>
                <a:cs typeface="Open Sans SemiBold"/>
                <a:sym typeface="Open Sans SemiBold"/>
              </a:rPr>
            </a:br>
            <a:r>
              <a:rPr lang="en" sz="1200" dirty="0">
                <a:solidFill>
                  <a:srgbClr val="595959"/>
                </a:solidFill>
                <a:latin typeface="Open Sans SemiBold"/>
                <a:ea typeface="Open Sans SemiBold"/>
                <a:cs typeface="Open Sans SemiBold"/>
                <a:sym typeface="Open Sans SemiBold"/>
              </a:rPr>
              <a:t>BeSmartALX@gmail.com</a:t>
            </a:r>
            <a:endParaRPr sz="1200" dirty="0">
              <a:solidFill>
                <a:srgbClr val="595959"/>
              </a:solidFill>
              <a:latin typeface="Open Sans SemiBold"/>
              <a:ea typeface="Open Sans SemiBold"/>
              <a:cs typeface="Open Sans SemiBold"/>
              <a:sym typeface="Open Sans SemiBold"/>
            </a:endParaRPr>
          </a:p>
        </p:txBody>
      </p:sp>
      <p:pic>
        <p:nvPicPr>
          <p:cNvPr id="344" name="Google Shape;344;p33"/>
          <p:cNvPicPr preferRelativeResize="0"/>
          <p:nvPr/>
        </p:nvPicPr>
        <p:blipFill>
          <a:blip r:embed="rId3">
            <a:alphaModFix/>
          </a:blip>
          <a:stretch>
            <a:fillRect/>
          </a:stretch>
        </p:blipFill>
        <p:spPr>
          <a:xfrm>
            <a:off x="0" y="4543413"/>
            <a:ext cx="9144000" cy="600075"/>
          </a:xfrm>
          <a:prstGeom prst="rect">
            <a:avLst/>
          </a:prstGeom>
          <a:noFill/>
          <a:ln>
            <a:noFill/>
          </a:ln>
        </p:spPr>
      </p:pic>
      <p:sp>
        <p:nvSpPr>
          <p:cNvPr id="345" name="Google Shape;345;p33"/>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346" name="Google Shape;346;p33"/>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48" name="Google Shape;348;p33"/>
          <p:cNvSpPr txBox="1"/>
          <p:nvPr/>
        </p:nvSpPr>
        <p:spPr>
          <a:xfrm>
            <a:off x="269100" y="261900"/>
            <a:ext cx="6902100" cy="7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26AF9A"/>
                </a:solidFill>
                <a:latin typeface="Open Sans ExtraBold"/>
                <a:ea typeface="Open Sans ExtraBold"/>
                <a:cs typeface="Open Sans ExtraBold"/>
                <a:sym typeface="Open Sans ExtraBold"/>
              </a:rPr>
              <a:t>Contact Info</a:t>
            </a:r>
            <a:endParaRPr sz="1600">
              <a:solidFill>
                <a:srgbClr val="47555E"/>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2400">
              <a:latin typeface="Oswald Medium"/>
              <a:ea typeface="Oswald Medium"/>
              <a:cs typeface="Oswald Medium"/>
              <a:sym typeface="Oswald Medium"/>
            </a:endParaRPr>
          </a:p>
        </p:txBody>
      </p:sp>
      <p:pic>
        <p:nvPicPr>
          <p:cNvPr id="349" name="Google Shape;349;p33"/>
          <p:cNvPicPr preferRelativeResize="0"/>
          <p:nvPr/>
        </p:nvPicPr>
        <p:blipFill>
          <a:blip r:embed="rId4">
            <a:alphaModFix/>
          </a:blip>
          <a:stretch>
            <a:fillRect/>
          </a:stretch>
        </p:blipFill>
        <p:spPr>
          <a:xfrm>
            <a:off x="5065109" y="955400"/>
            <a:ext cx="3232712" cy="3232712"/>
          </a:xfrm>
          <a:prstGeom prst="rect">
            <a:avLst/>
          </a:prstGeom>
          <a:noFill/>
          <a:ln>
            <a:noFill/>
          </a:ln>
        </p:spPr>
      </p:pic>
      <p:cxnSp>
        <p:nvCxnSpPr>
          <p:cNvPr id="350" name="Google Shape;350;p33"/>
          <p:cNvCxnSpPr/>
          <p:nvPr/>
        </p:nvCxnSpPr>
        <p:spPr>
          <a:xfrm>
            <a:off x="334450" y="1329950"/>
            <a:ext cx="3670500" cy="0"/>
          </a:xfrm>
          <a:prstGeom prst="straightConnector1">
            <a:avLst/>
          </a:prstGeom>
          <a:noFill/>
          <a:ln w="19050" cap="flat" cmpd="sng">
            <a:solidFill>
              <a:srgbClr val="26AF9A"/>
            </a:solidFill>
            <a:prstDash val="solid"/>
            <a:round/>
            <a:headEnd type="none" w="med" len="med"/>
            <a:tailEnd type="none" w="med" len="med"/>
          </a:ln>
        </p:spPr>
      </p:cxnSp>
      <p:sp>
        <p:nvSpPr>
          <p:cNvPr id="351" name="Google Shape;351;p33"/>
          <p:cNvSpPr txBox="1"/>
          <p:nvPr/>
        </p:nvSpPr>
        <p:spPr>
          <a:xfrm>
            <a:off x="1632875" y="1514750"/>
            <a:ext cx="2882100" cy="9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595959"/>
                </a:solidFill>
                <a:latin typeface="Open Sans ExtraBold"/>
                <a:ea typeface="Open Sans ExtraBold"/>
                <a:cs typeface="Open Sans ExtraBold"/>
                <a:sym typeface="Open Sans ExtraBold"/>
              </a:rPr>
              <a:t>Virginia State BeSMART Lead</a:t>
            </a:r>
            <a:endParaRPr sz="1200">
              <a:solidFill>
                <a:srgbClr val="595959"/>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r>
              <a:rPr lang="en" sz="1200">
                <a:solidFill>
                  <a:srgbClr val="595959"/>
                </a:solidFill>
                <a:latin typeface="Open Sans SemiBold"/>
                <a:ea typeface="Open Sans SemiBold"/>
                <a:cs typeface="Open Sans SemiBold"/>
                <a:sym typeface="Open Sans SemiBold"/>
              </a:rPr>
              <a:t>Dr. Hannah Hollon</a:t>
            </a:r>
            <a:br>
              <a:rPr lang="en" sz="1200">
                <a:solidFill>
                  <a:srgbClr val="595959"/>
                </a:solidFill>
                <a:latin typeface="Open Sans SemiBold"/>
                <a:ea typeface="Open Sans SemiBold"/>
                <a:cs typeface="Open Sans SemiBold"/>
                <a:sym typeface="Open Sans SemiBold"/>
              </a:rPr>
            </a:br>
            <a:r>
              <a:rPr lang="en" sz="1200">
                <a:solidFill>
                  <a:srgbClr val="595959"/>
                </a:solidFill>
                <a:latin typeface="Open Sans SemiBold"/>
                <a:ea typeface="Open Sans SemiBold"/>
                <a:cs typeface="Open Sans SemiBold"/>
                <a:sym typeface="Open Sans SemiBold"/>
              </a:rPr>
              <a:t>virginia@momschapterleaders.org</a:t>
            </a:r>
            <a:endParaRPr sz="1200">
              <a:solidFill>
                <a:srgbClr val="595959"/>
              </a:solidFill>
              <a:latin typeface="Open Sans SemiBold"/>
              <a:ea typeface="Open Sans SemiBold"/>
              <a:cs typeface="Open Sans SemiBold"/>
              <a:sym typeface="Open Sans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34"/>
          <p:cNvPicPr preferRelativeResize="0"/>
          <p:nvPr/>
        </p:nvPicPr>
        <p:blipFill>
          <a:blip r:embed="rId3">
            <a:alphaModFix/>
          </a:blip>
          <a:stretch>
            <a:fillRect/>
          </a:stretch>
        </p:blipFill>
        <p:spPr>
          <a:xfrm rot="-5400000">
            <a:off x="2009525" y="-2009525"/>
            <a:ext cx="5143500" cy="9162550"/>
          </a:xfrm>
          <a:prstGeom prst="rect">
            <a:avLst/>
          </a:prstGeom>
          <a:noFill/>
          <a:ln>
            <a:noFill/>
          </a:ln>
        </p:spPr>
      </p:pic>
      <p:sp>
        <p:nvSpPr>
          <p:cNvPr id="357" name="Google Shape;357;p34"/>
          <p:cNvSpPr txBox="1"/>
          <p:nvPr/>
        </p:nvSpPr>
        <p:spPr>
          <a:xfrm>
            <a:off x="219000" y="240375"/>
            <a:ext cx="8925300" cy="2211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6600">
                <a:solidFill>
                  <a:schemeClr val="lt1"/>
                </a:solidFill>
                <a:latin typeface="Open Sans ExtraBold"/>
                <a:ea typeface="Open Sans ExtraBold"/>
                <a:cs typeface="Open Sans ExtraBold"/>
                <a:sym typeface="Open Sans ExtraBold"/>
              </a:rPr>
              <a:t>Thank You!</a:t>
            </a:r>
            <a:endParaRPr sz="6600">
              <a:solidFill>
                <a:schemeClr val="lt1"/>
              </a:solidFill>
              <a:latin typeface="Open Sans ExtraBold"/>
              <a:ea typeface="Open Sans ExtraBold"/>
              <a:cs typeface="Open Sans ExtraBold"/>
              <a:sym typeface="Open Sans ExtraBold"/>
            </a:endParaRPr>
          </a:p>
        </p:txBody>
      </p:sp>
      <p:sp>
        <p:nvSpPr>
          <p:cNvPr id="358" name="Google Shape;358;p34"/>
          <p:cNvSpPr txBox="1"/>
          <p:nvPr/>
        </p:nvSpPr>
        <p:spPr>
          <a:xfrm>
            <a:off x="229205" y="2571750"/>
            <a:ext cx="8726700" cy="9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Open Sans ExtraBold"/>
                <a:ea typeface="Open Sans ExtraBold"/>
                <a:cs typeface="Open Sans ExtraBold"/>
                <a:sym typeface="Open Sans ExtraBold"/>
              </a:rPr>
              <a:t>Parent Teacher Association</a:t>
            </a:r>
            <a:endParaRPr dirty="0">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dirty="0">
                <a:solidFill>
                  <a:schemeClr val="lt1"/>
                </a:solidFill>
                <a:latin typeface="Open Sans ExtraBold"/>
                <a:ea typeface="Open Sans ExtraBold"/>
                <a:cs typeface="Open Sans ExtraBold"/>
                <a:sym typeface="Open Sans ExtraBold"/>
              </a:rPr>
              <a:t>Patrick Henry Elementary School</a:t>
            </a:r>
            <a:endParaRPr dirty="0">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dirty="0">
                <a:solidFill>
                  <a:srgbClr val="FFFFFF"/>
                </a:solidFill>
                <a:latin typeface="Open Sans ExtraBold"/>
                <a:ea typeface="Open Sans ExtraBold"/>
                <a:cs typeface="Open Sans ExtraBold"/>
                <a:sym typeface="Open Sans ExtraBold"/>
              </a:rPr>
              <a:t>Alexandria City Public Schools</a:t>
            </a:r>
            <a:endParaRPr dirty="0">
              <a:solidFill>
                <a:srgbClr val="FFFFFF"/>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dirty="0">
                <a:solidFill>
                  <a:srgbClr val="FFFFFF"/>
                </a:solidFill>
                <a:latin typeface="Open Sans SemiBold"/>
                <a:ea typeface="Open Sans SemiBold"/>
                <a:cs typeface="Open Sans SemiBold"/>
                <a:sym typeface="Open Sans SemiBold"/>
              </a:rPr>
              <a:t>December 6, 2022</a:t>
            </a:r>
            <a:endParaRPr dirty="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endParaRPr dirty="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r>
              <a:rPr lang="en" b="1" dirty="0">
                <a:solidFill>
                  <a:srgbClr val="FFFFFF"/>
                </a:solidFill>
                <a:latin typeface="Open Sans"/>
                <a:ea typeface="Open Sans"/>
                <a:cs typeface="Open Sans"/>
                <a:sym typeface="Open Sans"/>
              </a:rPr>
              <a:t>Andrew Corso</a:t>
            </a:r>
            <a:endParaRPr b="1" dirty="0">
              <a:solidFill>
                <a:srgbClr val="FFFFFF"/>
              </a:solidFill>
              <a:latin typeface="Open Sans"/>
              <a:ea typeface="Open Sans"/>
              <a:cs typeface="Open Sans"/>
              <a:sym typeface="Open Sans"/>
            </a:endParaRPr>
          </a:p>
          <a:p>
            <a:pPr marL="0" lvl="0" indent="0" algn="l" rtl="0">
              <a:spcBef>
                <a:spcPts val="0"/>
              </a:spcBef>
              <a:spcAft>
                <a:spcPts val="0"/>
              </a:spcAft>
              <a:buNone/>
            </a:pPr>
            <a:r>
              <a:rPr lang="en" b="1" dirty="0">
                <a:solidFill>
                  <a:srgbClr val="FFFFFF"/>
                </a:solidFill>
                <a:latin typeface="Open Sans"/>
                <a:ea typeface="Open Sans"/>
                <a:cs typeface="Open Sans"/>
                <a:sym typeface="Open Sans"/>
              </a:rPr>
              <a:t>Carrie Heath-Phillips</a:t>
            </a:r>
            <a:endParaRPr b="1" dirty="0">
              <a:solidFill>
                <a:srgbClr val="FFFFFF"/>
              </a:solidFill>
              <a:latin typeface="Open Sans"/>
              <a:ea typeface="Open Sans"/>
              <a:cs typeface="Open Sans"/>
              <a:sym typeface="Open Sans"/>
            </a:endParaRPr>
          </a:p>
          <a:p>
            <a:pPr marL="0" lvl="0" indent="0" algn="l" rtl="0">
              <a:spcBef>
                <a:spcPts val="0"/>
              </a:spcBef>
              <a:spcAft>
                <a:spcPts val="0"/>
              </a:spcAft>
              <a:buNone/>
            </a:pPr>
            <a:r>
              <a:rPr lang="en" dirty="0">
                <a:solidFill>
                  <a:srgbClr val="FFFFFF"/>
                </a:solidFill>
                <a:latin typeface="Open Sans SemiBold"/>
                <a:ea typeface="Open Sans SemiBold"/>
                <a:cs typeface="Open Sans SemiBold"/>
                <a:sym typeface="Open Sans SemiBold"/>
              </a:rPr>
              <a:t>Co-Leads Alexandria Be SMART</a:t>
            </a:r>
            <a:endParaRPr dirty="0">
              <a:solidFill>
                <a:srgbClr val="FFFFFF"/>
              </a:solidFill>
              <a:latin typeface="Open Sans SemiBold"/>
              <a:ea typeface="Open Sans SemiBold"/>
              <a:cs typeface="Open Sans SemiBold"/>
              <a:sym typeface="Open Sans SemiBold"/>
            </a:endParaRPr>
          </a:p>
          <a:p>
            <a:pPr marL="0" lvl="0" indent="0" algn="l" rtl="0">
              <a:spcBef>
                <a:spcPts val="0"/>
              </a:spcBef>
              <a:spcAft>
                <a:spcPts val="0"/>
              </a:spcAft>
              <a:buNone/>
            </a:pPr>
            <a:endParaRPr dirty="0">
              <a:solidFill>
                <a:srgbClr val="FFFFFF"/>
              </a:solidFill>
              <a:latin typeface="Open Sans ExtraBold"/>
              <a:ea typeface="Open Sans ExtraBold"/>
              <a:cs typeface="Open Sans ExtraBold"/>
              <a:sym typeface="Open Sans ExtraBold"/>
            </a:endParaRPr>
          </a:p>
        </p:txBody>
      </p:sp>
      <p:pic>
        <p:nvPicPr>
          <p:cNvPr id="359" name="Google Shape;359;p34"/>
          <p:cNvPicPr preferRelativeResize="0"/>
          <p:nvPr/>
        </p:nvPicPr>
        <p:blipFill>
          <a:blip r:embed="rId4">
            <a:alphaModFix/>
          </a:blip>
          <a:stretch>
            <a:fillRect/>
          </a:stretch>
        </p:blipFill>
        <p:spPr>
          <a:xfrm>
            <a:off x="0" y="4554538"/>
            <a:ext cx="9144000" cy="600075"/>
          </a:xfrm>
          <a:prstGeom prst="rect">
            <a:avLst/>
          </a:prstGeom>
          <a:noFill/>
          <a:ln>
            <a:noFill/>
          </a:ln>
        </p:spPr>
      </p:pic>
      <p:sp>
        <p:nvSpPr>
          <p:cNvPr id="360" name="Google Shape;360;p34"/>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361" name="Google Shape;361;p34"/>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35"/>
          <p:cNvSpPr/>
          <p:nvPr/>
        </p:nvSpPr>
        <p:spPr>
          <a:xfrm>
            <a:off x="199775" y="199750"/>
            <a:ext cx="1453800" cy="299700"/>
          </a:xfrm>
          <a:prstGeom prst="rect">
            <a:avLst/>
          </a:prstGeom>
          <a:solidFill>
            <a:schemeClr val="lt2"/>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txBox="1"/>
          <p:nvPr/>
        </p:nvSpPr>
        <p:spPr>
          <a:xfrm>
            <a:off x="244925" y="185775"/>
            <a:ext cx="30981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26AF9A"/>
                </a:solidFill>
                <a:latin typeface="Open Sans ExtraBold"/>
                <a:ea typeface="Open Sans ExtraBold"/>
                <a:cs typeface="Open Sans ExtraBold"/>
                <a:sym typeface="Open Sans ExtraBold"/>
              </a:rPr>
              <a:t>Speaker’s Endnotes</a:t>
            </a:r>
            <a:endParaRPr sz="1200">
              <a:solidFill>
                <a:srgbClr val="26AF9A"/>
              </a:solidFill>
              <a:latin typeface="Open Sans ExtraBold"/>
              <a:ea typeface="Open Sans ExtraBold"/>
              <a:cs typeface="Open Sans ExtraBold"/>
              <a:sym typeface="Open Sans ExtraBold"/>
            </a:endParaRPr>
          </a:p>
        </p:txBody>
      </p:sp>
      <p:pic>
        <p:nvPicPr>
          <p:cNvPr id="368" name="Google Shape;368;p35"/>
          <p:cNvPicPr preferRelativeResize="0"/>
          <p:nvPr/>
        </p:nvPicPr>
        <p:blipFill>
          <a:blip r:embed="rId4">
            <a:alphaModFix/>
          </a:blip>
          <a:stretch>
            <a:fillRect/>
          </a:stretch>
        </p:blipFill>
        <p:spPr>
          <a:xfrm>
            <a:off x="0" y="4543413"/>
            <a:ext cx="9144000" cy="600075"/>
          </a:xfrm>
          <a:prstGeom prst="rect">
            <a:avLst/>
          </a:prstGeom>
          <a:noFill/>
          <a:ln>
            <a:noFill/>
          </a:ln>
        </p:spPr>
      </p:pic>
      <p:sp>
        <p:nvSpPr>
          <p:cNvPr id="369" name="Google Shape;369;p35"/>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370" name="Google Shape;370;p35"/>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p:nvPr/>
        </p:nvSpPr>
        <p:spPr>
          <a:xfrm>
            <a:off x="5009900" y="346850"/>
            <a:ext cx="3738600" cy="3848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700">
                <a:solidFill>
                  <a:schemeClr val="dk1"/>
                </a:solidFill>
                <a:latin typeface="Open Sans"/>
                <a:ea typeface="Open Sans"/>
                <a:cs typeface="Open Sans"/>
                <a:sym typeface="Open Sans"/>
              </a:rPr>
              <a:t>We all want kids to grow up happy and healthy.</a:t>
            </a:r>
            <a:endParaRPr sz="1700">
              <a:solidFill>
                <a:schemeClr val="dk1"/>
              </a:solidFill>
              <a:latin typeface="Open Sans"/>
              <a:ea typeface="Open Sans"/>
              <a:cs typeface="Open Sans"/>
              <a:sym typeface="Open Sans"/>
            </a:endParaRPr>
          </a:p>
          <a:p>
            <a:pPr marL="457200" lvl="0" indent="0" algn="l" rtl="0">
              <a:spcBef>
                <a:spcPts val="0"/>
              </a:spcBef>
              <a:spcAft>
                <a:spcPts val="0"/>
              </a:spcAft>
              <a:buNone/>
            </a:pPr>
            <a:endParaRPr sz="170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a:ea typeface="Open Sans"/>
                <a:cs typeface="Open Sans"/>
                <a:sym typeface="Open Sans"/>
              </a:rPr>
              <a:t>We each have the right to make responsible decisions about how to protect our homes, families, and communities—including whether or not to have a gun in our home.   </a:t>
            </a:r>
            <a:endParaRPr sz="1700">
              <a:solidFill>
                <a:schemeClr val="dk1"/>
              </a:solidFill>
              <a:latin typeface="Open Sans"/>
              <a:ea typeface="Open Sans"/>
              <a:cs typeface="Open Sans"/>
              <a:sym typeface="Open Sans"/>
            </a:endParaRPr>
          </a:p>
          <a:p>
            <a:pPr marL="457200" lvl="0" indent="0" algn="l" rtl="0">
              <a:spcBef>
                <a:spcPts val="0"/>
              </a:spcBef>
              <a:spcAft>
                <a:spcPts val="0"/>
              </a:spcAft>
              <a:buNone/>
            </a:pPr>
            <a:endParaRPr sz="170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700">
                <a:solidFill>
                  <a:schemeClr val="dk1"/>
                </a:solidFill>
                <a:latin typeface="Open Sans"/>
                <a:ea typeface="Open Sans"/>
                <a:cs typeface="Open Sans"/>
                <a:sym typeface="Open Sans"/>
              </a:rPr>
              <a:t>If we can prevent even one child gun death or injury, it’s our responsibility to do so.</a:t>
            </a:r>
            <a:endParaRPr sz="1700">
              <a:solidFill>
                <a:schemeClr val="dk1"/>
              </a:solidFill>
              <a:latin typeface="Open Sans"/>
              <a:ea typeface="Open Sans"/>
              <a:cs typeface="Open Sans"/>
              <a:sym typeface="Open Sans"/>
            </a:endParaRPr>
          </a:p>
        </p:txBody>
      </p:sp>
      <p:pic>
        <p:nvPicPr>
          <p:cNvPr id="76" name="Google Shape;76;p15"/>
          <p:cNvPicPr preferRelativeResize="0"/>
          <p:nvPr/>
        </p:nvPicPr>
        <p:blipFill rotWithShape="1">
          <a:blip r:embed="rId3">
            <a:alphaModFix/>
          </a:blip>
          <a:srcRect t="28335" r="4443"/>
          <a:stretch/>
        </p:blipFill>
        <p:spPr>
          <a:xfrm>
            <a:off x="0" y="0"/>
            <a:ext cx="4572000" cy="5143500"/>
          </a:xfrm>
          <a:prstGeom prst="rect">
            <a:avLst/>
          </a:prstGeom>
          <a:noFill/>
          <a:ln>
            <a:noFill/>
          </a:ln>
        </p:spPr>
      </p:pic>
      <p:pic>
        <p:nvPicPr>
          <p:cNvPr id="77" name="Google Shape;77;p15"/>
          <p:cNvPicPr preferRelativeResize="0"/>
          <p:nvPr/>
        </p:nvPicPr>
        <p:blipFill>
          <a:blip r:embed="rId4">
            <a:alphaModFix/>
          </a:blip>
          <a:stretch>
            <a:fillRect/>
          </a:stretch>
        </p:blipFill>
        <p:spPr>
          <a:xfrm>
            <a:off x="0" y="4543413"/>
            <a:ext cx="9144000" cy="600075"/>
          </a:xfrm>
          <a:prstGeom prst="rect">
            <a:avLst/>
          </a:prstGeom>
          <a:noFill/>
          <a:ln>
            <a:noFill/>
          </a:ln>
        </p:spPr>
      </p:pic>
      <p:sp>
        <p:nvSpPr>
          <p:cNvPr id="78" name="Google Shape;78;p15"/>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79" name="Google Shape;79;p15"/>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80" name="Google Shape;80;p15"/>
          <p:cNvSpPr txBox="1"/>
          <p:nvPr/>
        </p:nvSpPr>
        <p:spPr>
          <a:xfrm>
            <a:off x="4445124" y="420801"/>
            <a:ext cx="721800" cy="600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700">
                <a:solidFill>
                  <a:srgbClr val="26AF9A"/>
                </a:solidFill>
                <a:latin typeface="Open Sans ExtraBold"/>
                <a:ea typeface="Open Sans ExtraBold"/>
                <a:cs typeface="Open Sans ExtraBold"/>
                <a:sym typeface="Open Sans ExtraBold"/>
              </a:rPr>
              <a:t>1</a:t>
            </a:r>
            <a:endParaRPr sz="2400">
              <a:solidFill>
                <a:srgbClr val="26AF9A"/>
              </a:solidFill>
              <a:latin typeface="Open Sans ExtraBold"/>
              <a:ea typeface="Open Sans ExtraBold"/>
              <a:cs typeface="Open Sans ExtraBold"/>
              <a:sym typeface="Open Sans ExtraBold"/>
            </a:endParaRPr>
          </a:p>
        </p:txBody>
      </p:sp>
      <p:sp>
        <p:nvSpPr>
          <p:cNvPr id="81" name="Google Shape;81;p15"/>
          <p:cNvSpPr/>
          <p:nvPr/>
        </p:nvSpPr>
        <p:spPr>
          <a:xfrm>
            <a:off x="4884990" y="486681"/>
            <a:ext cx="450000" cy="450000"/>
          </a:xfrm>
          <a:prstGeom prst="ellipse">
            <a:avLst/>
          </a:prstGeom>
          <a:noFill/>
          <a:ln w="38100" cap="flat" cmpd="sng">
            <a:solidFill>
              <a:srgbClr val="26AF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txBox="1"/>
          <p:nvPr/>
        </p:nvSpPr>
        <p:spPr>
          <a:xfrm>
            <a:off x="4470650" y="1199338"/>
            <a:ext cx="721800" cy="600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700">
                <a:solidFill>
                  <a:srgbClr val="26AF9A"/>
                </a:solidFill>
                <a:latin typeface="Open Sans ExtraBold"/>
                <a:ea typeface="Open Sans ExtraBold"/>
                <a:cs typeface="Open Sans ExtraBold"/>
                <a:sym typeface="Open Sans ExtraBold"/>
              </a:rPr>
              <a:t>2</a:t>
            </a:r>
            <a:endParaRPr sz="2400">
              <a:solidFill>
                <a:srgbClr val="26AF9A"/>
              </a:solidFill>
              <a:latin typeface="Open Sans ExtraBold"/>
              <a:ea typeface="Open Sans ExtraBold"/>
              <a:cs typeface="Open Sans ExtraBold"/>
              <a:sym typeface="Open Sans ExtraBold"/>
            </a:endParaRPr>
          </a:p>
        </p:txBody>
      </p:sp>
      <p:sp>
        <p:nvSpPr>
          <p:cNvPr id="83" name="Google Shape;83;p15"/>
          <p:cNvSpPr/>
          <p:nvPr/>
        </p:nvSpPr>
        <p:spPr>
          <a:xfrm>
            <a:off x="4884990" y="1277981"/>
            <a:ext cx="450000" cy="450000"/>
          </a:xfrm>
          <a:prstGeom prst="ellipse">
            <a:avLst/>
          </a:prstGeom>
          <a:noFill/>
          <a:ln w="38100" cap="flat" cmpd="sng">
            <a:solidFill>
              <a:srgbClr val="26AF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p:nvPr/>
        </p:nvSpPr>
        <p:spPr>
          <a:xfrm>
            <a:off x="4470650" y="3229038"/>
            <a:ext cx="721800" cy="600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700">
                <a:solidFill>
                  <a:srgbClr val="26AF9A"/>
                </a:solidFill>
                <a:latin typeface="Open Sans ExtraBold"/>
                <a:ea typeface="Open Sans ExtraBold"/>
                <a:cs typeface="Open Sans ExtraBold"/>
                <a:sym typeface="Open Sans ExtraBold"/>
              </a:rPr>
              <a:t>3</a:t>
            </a:r>
            <a:endParaRPr sz="2400">
              <a:solidFill>
                <a:srgbClr val="26AF9A"/>
              </a:solidFill>
              <a:latin typeface="Open Sans ExtraBold"/>
              <a:ea typeface="Open Sans ExtraBold"/>
              <a:cs typeface="Open Sans ExtraBold"/>
              <a:sym typeface="Open Sans ExtraBold"/>
            </a:endParaRPr>
          </a:p>
        </p:txBody>
      </p:sp>
      <p:sp>
        <p:nvSpPr>
          <p:cNvPr id="85" name="Google Shape;85;p15"/>
          <p:cNvSpPr/>
          <p:nvPr/>
        </p:nvSpPr>
        <p:spPr>
          <a:xfrm>
            <a:off x="4884990" y="3307681"/>
            <a:ext cx="450000" cy="450000"/>
          </a:xfrm>
          <a:prstGeom prst="ellipse">
            <a:avLst/>
          </a:prstGeom>
          <a:noFill/>
          <a:ln w="38100" cap="flat" cmpd="sng">
            <a:solidFill>
              <a:srgbClr val="26AF9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6"/>
          <p:cNvPicPr preferRelativeResize="0"/>
          <p:nvPr/>
        </p:nvPicPr>
        <p:blipFill>
          <a:blip r:embed="rId3">
            <a:alphaModFix/>
          </a:blip>
          <a:stretch>
            <a:fillRect/>
          </a:stretch>
        </p:blipFill>
        <p:spPr>
          <a:xfrm rot="-5400000">
            <a:off x="1988537" y="-2000837"/>
            <a:ext cx="5154625" cy="9156299"/>
          </a:xfrm>
          <a:prstGeom prst="rect">
            <a:avLst/>
          </a:prstGeom>
          <a:noFill/>
          <a:ln>
            <a:noFill/>
          </a:ln>
        </p:spPr>
      </p:pic>
      <p:sp>
        <p:nvSpPr>
          <p:cNvPr id="91" name="Google Shape;91;p16"/>
          <p:cNvSpPr txBox="1"/>
          <p:nvPr/>
        </p:nvSpPr>
        <p:spPr>
          <a:xfrm>
            <a:off x="258200" y="1148961"/>
            <a:ext cx="6207000" cy="294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3200">
                <a:solidFill>
                  <a:srgbClr val="FFFFFF"/>
                </a:solidFill>
                <a:latin typeface="Open Sans ExtraBold"/>
                <a:ea typeface="Open Sans ExtraBold"/>
                <a:cs typeface="Open Sans ExtraBold"/>
                <a:sym typeface="Open Sans ExtraBold"/>
              </a:rPr>
              <a:t>Be SMART is a program to bring together all adults concerned about kids, guns, and safety.</a:t>
            </a:r>
            <a:endParaRPr sz="3200">
              <a:solidFill>
                <a:srgbClr val="FFFFFF"/>
              </a:solidFill>
              <a:latin typeface="Open Sans ExtraBold"/>
              <a:ea typeface="Open Sans ExtraBold"/>
              <a:cs typeface="Open Sans ExtraBold"/>
              <a:sym typeface="Open Sans ExtraBold"/>
            </a:endParaRPr>
          </a:p>
          <a:p>
            <a:pPr marL="0" lvl="0" indent="0" algn="l" rtl="0">
              <a:lnSpc>
                <a:spcPct val="80000"/>
              </a:lnSpc>
              <a:spcBef>
                <a:spcPts val="0"/>
              </a:spcBef>
              <a:spcAft>
                <a:spcPts val="0"/>
              </a:spcAft>
              <a:buNone/>
            </a:pPr>
            <a:endParaRPr sz="3200">
              <a:solidFill>
                <a:srgbClr val="FFFFFF"/>
              </a:solidFill>
              <a:latin typeface="Crimson Text"/>
              <a:ea typeface="Crimson Text"/>
              <a:cs typeface="Crimson Text"/>
              <a:sym typeface="Crimson Text"/>
            </a:endParaRPr>
          </a:p>
          <a:p>
            <a:pPr marL="0" lvl="0" indent="0" algn="l" rtl="0">
              <a:lnSpc>
                <a:spcPct val="80000"/>
              </a:lnSpc>
              <a:spcBef>
                <a:spcPts val="0"/>
              </a:spcBef>
              <a:spcAft>
                <a:spcPts val="0"/>
              </a:spcAft>
              <a:buNone/>
            </a:pPr>
            <a:endParaRPr sz="3200">
              <a:solidFill>
                <a:srgbClr val="FFFFFF"/>
              </a:solidFill>
              <a:latin typeface="Open Sans SemiBold"/>
              <a:ea typeface="Open Sans SemiBold"/>
              <a:cs typeface="Open Sans SemiBold"/>
              <a:sym typeface="Open Sans SemiBold"/>
            </a:endParaRPr>
          </a:p>
        </p:txBody>
      </p:sp>
      <p:pic>
        <p:nvPicPr>
          <p:cNvPr id="92" name="Google Shape;92;p16"/>
          <p:cNvPicPr preferRelativeResize="0"/>
          <p:nvPr/>
        </p:nvPicPr>
        <p:blipFill>
          <a:blip r:embed="rId4">
            <a:alphaModFix/>
          </a:blip>
          <a:stretch>
            <a:fillRect/>
          </a:stretch>
        </p:blipFill>
        <p:spPr>
          <a:xfrm>
            <a:off x="0" y="4554538"/>
            <a:ext cx="9144000" cy="600075"/>
          </a:xfrm>
          <a:prstGeom prst="rect">
            <a:avLst/>
          </a:prstGeom>
          <a:noFill/>
          <a:ln>
            <a:noFill/>
          </a:ln>
        </p:spPr>
      </p:pic>
      <p:sp>
        <p:nvSpPr>
          <p:cNvPr id="93" name="Google Shape;93;p16"/>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94" name="Google Shape;94;p16"/>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95" name="Google Shape;95;p16"/>
          <p:cNvPicPr preferRelativeResize="0"/>
          <p:nvPr/>
        </p:nvPicPr>
        <p:blipFill rotWithShape="1">
          <a:blip r:embed="rId5">
            <a:alphaModFix/>
          </a:blip>
          <a:srcRect r="50697"/>
          <a:stretch/>
        </p:blipFill>
        <p:spPr>
          <a:xfrm>
            <a:off x="373050" y="269225"/>
            <a:ext cx="972575" cy="773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99"/>
        <p:cNvGrpSpPr/>
        <p:nvPr/>
      </p:nvGrpSpPr>
      <p:grpSpPr>
        <a:xfrm>
          <a:off x="0" y="0"/>
          <a:ext cx="0" cy="0"/>
          <a:chOff x="0" y="0"/>
          <a:chExt cx="0" cy="0"/>
        </a:xfrm>
      </p:grpSpPr>
      <p:pic>
        <p:nvPicPr>
          <p:cNvPr id="100" name="Google Shape;100;p17"/>
          <p:cNvPicPr preferRelativeResize="0"/>
          <p:nvPr/>
        </p:nvPicPr>
        <p:blipFill>
          <a:blip r:embed="rId3">
            <a:alphaModFix/>
          </a:blip>
          <a:stretch>
            <a:fillRect/>
          </a:stretch>
        </p:blipFill>
        <p:spPr>
          <a:xfrm>
            <a:off x="0" y="4543413"/>
            <a:ext cx="9144000" cy="600075"/>
          </a:xfrm>
          <a:prstGeom prst="rect">
            <a:avLst/>
          </a:prstGeom>
          <a:noFill/>
          <a:ln>
            <a:noFill/>
          </a:ln>
        </p:spPr>
      </p:pic>
      <p:sp>
        <p:nvSpPr>
          <p:cNvPr id="101" name="Google Shape;101;p17"/>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102" name="Google Shape;102;p17"/>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03" name="Google Shape;103;p17"/>
          <p:cNvSpPr txBox="1"/>
          <p:nvPr/>
        </p:nvSpPr>
        <p:spPr>
          <a:xfrm>
            <a:off x="258200" y="261900"/>
            <a:ext cx="6902100" cy="7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26AF9A"/>
                </a:solidFill>
                <a:latin typeface="Open Sans ExtraBold"/>
                <a:ea typeface="Open Sans ExtraBold"/>
                <a:cs typeface="Open Sans ExtraBold"/>
                <a:sym typeface="Open Sans ExtraBold"/>
              </a:rPr>
              <a:t>Resources Contact Info </a:t>
            </a:r>
            <a:endParaRPr sz="3400">
              <a:solidFill>
                <a:srgbClr val="26AF9A"/>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1600">
              <a:solidFill>
                <a:srgbClr val="47555E"/>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2400">
              <a:latin typeface="Oswald Medium"/>
              <a:ea typeface="Oswald Medium"/>
              <a:cs typeface="Oswald Medium"/>
              <a:sym typeface="Oswald Medium"/>
            </a:endParaRPr>
          </a:p>
        </p:txBody>
      </p:sp>
      <p:sp>
        <p:nvSpPr>
          <p:cNvPr id="104" name="Google Shape;104;p17"/>
          <p:cNvSpPr txBox="1"/>
          <p:nvPr/>
        </p:nvSpPr>
        <p:spPr>
          <a:xfrm>
            <a:off x="258200" y="1420325"/>
            <a:ext cx="3428100" cy="232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47555E"/>
                </a:solidFill>
                <a:latin typeface="Open Sans ExtraBold"/>
                <a:ea typeface="Open Sans ExtraBold"/>
                <a:cs typeface="Open Sans ExtraBold"/>
                <a:sym typeface="Open Sans ExtraBold"/>
              </a:rPr>
              <a:t>National Suicide Prevention Line</a:t>
            </a:r>
            <a:endParaRPr>
              <a:solidFill>
                <a:srgbClr val="47555E"/>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1 (800) 273-8255</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(24 hours/day)</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highlight>
                  <a:srgbClr val="FFFFFF"/>
                </a:highlight>
                <a:latin typeface="Open Sans ExtraBold"/>
                <a:ea typeface="Open Sans ExtraBold"/>
                <a:cs typeface="Open Sans ExtraBold"/>
                <a:sym typeface="Open Sans ExtraBold"/>
              </a:rPr>
              <a:t>988 Suicide &amp; Crisis Lifeline</a:t>
            </a:r>
            <a:endParaRPr>
              <a:solidFill>
                <a:srgbClr val="47555E"/>
              </a:solidFill>
              <a:highlight>
                <a:srgbClr val="FFFFFF"/>
              </a:highlight>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highlight>
                  <a:srgbClr val="FFFFFF"/>
                </a:highlight>
                <a:latin typeface="Open Sans SemiBold"/>
                <a:ea typeface="Open Sans SemiBold"/>
                <a:cs typeface="Open Sans SemiBold"/>
                <a:sym typeface="Open Sans SemiBold"/>
              </a:rPr>
              <a:t>can be reached by calling or texting 988, or chatting on</a:t>
            </a:r>
            <a:r>
              <a:rPr lang="en">
                <a:solidFill>
                  <a:srgbClr val="47555E"/>
                </a:solidFill>
                <a:highlight>
                  <a:srgbClr val="FFFFFF"/>
                </a:highlight>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 </a:t>
            </a:r>
            <a:r>
              <a:rPr lang="en" u="sng">
                <a:solidFill>
                  <a:srgbClr val="47555E"/>
                </a:solidFill>
                <a:highlight>
                  <a:srgbClr val="FFFFFF"/>
                </a:highlight>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http://988lifeline.org</a:t>
            </a:r>
            <a:endParaRPr>
              <a:solidFill>
                <a:srgbClr val="47555E"/>
              </a:solidFill>
              <a:latin typeface="Open Sans SemiBold"/>
              <a:ea typeface="Open Sans SemiBold"/>
              <a:cs typeface="Open Sans SemiBold"/>
              <a:sym typeface="Open Sans SemiBold"/>
            </a:endParaRPr>
          </a:p>
        </p:txBody>
      </p:sp>
      <p:sp>
        <p:nvSpPr>
          <p:cNvPr id="105" name="Google Shape;105;p17"/>
          <p:cNvSpPr txBox="1"/>
          <p:nvPr/>
        </p:nvSpPr>
        <p:spPr>
          <a:xfrm>
            <a:off x="4609345" y="1420325"/>
            <a:ext cx="3428100" cy="241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47555E"/>
                </a:solidFill>
                <a:latin typeface="Open Sans ExtraBold"/>
                <a:ea typeface="Open Sans ExtraBold"/>
                <a:cs typeface="Open Sans ExtraBold"/>
                <a:sym typeface="Open Sans ExtraBold"/>
              </a:rPr>
              <a:t>Trevor Project</a:t>
            </a:r>
            <a:endParaRPr>
              <a:solidFill>
                <a:srgbClr val="47555E"/>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r>
              <a:rPr lang="en" i="1">
                <a:solidFill>
                  <a:srgbClr val="47555E"/>
                </a:solidFill>
                <a:latin typeface="Open Sans ExtraBold"/>
                <a:ea typeface="Open Sans ExtraBold"/>
                <a:cs typeface="Open Sans ExtraBold"/>
                <a:sym typeface="Open Sans ExtraBold"/>
              </a:rPr>
              <a:t>The LGBTQIA+ Youth Suicide Prevention Line</a:t>
            </a:r>
            <a:endParaRPr i="1">
              <a:solidFill>
                <a:srgbClr val="47555E"/>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Trevor Lifeline</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47555E"/>
                </a:solidFill>
                <a:latin typeface="Open Sans SemiBold"/>
                <a:ea typeface="Open Sans SemiBold"/>
                <a:cs typeface="Open Sans SemiBold"/>
                <a:sym typeface="Open Sans SemiBold"/>
              </a:rPr>
              <a:t>1 (866) 488-7386</a:t>
            </a: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a:solidFill>
                <a:srgbClr val="47555E"/>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26AF9A"/>
                </a:solidFill>
                <a:latin typeface="Open Sans SemiBold"/>
                <a:ea typeface="Open Sans SemiBold"/>
                <a:cs typeface="Open Sans SemiBold"/>
                <a:sym typeface="Open Sans SemiBold"/>
              </a:rPr>
              <a:t>Text “Home” to 741-741</a:t>
            </a:r>
            <a:endParaRPr>
              <a:solidFill>
                <a:srgbClr val="26AF9A"/>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r>
              <a:rPr lang="en">
                <a:solidFill>
                  <a:srgbClr val="26AF9A"/>
                </a:solidFill>
                <a:latin typeface="Open Sans SemiBold"/>
                <a:ea typeface="Open Sans SemiBold"/>
                <a:cs typeface="Open Sans SemiBold"/>
                <a:sym typeface="Open Sans SemiBold"/>
              </a:rPr>
              <a:t>From anywhere in the United States, anytime, about any type of crisis</a:t>
            </a:r>
            <a:endParaRPr>
              <a:solidFill>
                <a:srgbClr val="26AF9A"/>
              </a:solidFill>
              <a:latin typeface="Open Sans SemiBold"/>
              <a:ea typeface="Open Sans SemiBold"/>
              <a:cs typeface="Open Sans SemiBold"/>
              <a:sym typeface="Open Sans SemiBold"/>
            </a:endParaRPr>
          </a:p>
          <a:p>
            <a:pPr marL="0" lvl="0" indent="0" algn="l" rtl="0">
              <a:lnSpc>
                <a:spcPct val="115000"/>
              </a:lnSpc>
              <a:spcBef>
                <a:spcPts val="0"/>
              </a:spcBef>
              <a:spcAft>
                <a:spcPts val="0"/>
              </a:spcAft>
              <a:buNone/>
            </a:pPr>
            <a:endParaRPr>
              <a:solidFill>
                <a:srgbClr val="47555E"/>
              </a:solidFill>
              <a:latin typeface="Open Sans ExtraBold"/>
              <a:ea typeface="Open Sans ExtraBold"/>
              <a:cs typeface="Open Sans ExtraBold"/>
              <a:sym typeface="Open Sans ExtraBold"/>
            </a:endParaRPr>
          </a:p>
        </p:txBody>
      </p:sp>
      <p:pic>
        <p:nvPicPr>
          <p:cNvPr id="106" name="Google Shape;106;p17"/>
          <p:cNvPicPr preferRelativeResize="0"/>
          <p:nvPr/>
        </p:nvPicPr>
        <p:blipFill>
          <a:blip r:embed="rId5">
            <a:alphaModFix/>
          </a:blip>
          <a:stretch>
            <a:fillRect/>
          </a:stretch>
        </p:blipFill>
        <p:spPr>
          <a:xfrm>
            <a:off x="4066475" y="3256800"/>
            <a:ext cx="364700" cy="698850"/>
          </a:xfrm>
          <a:prstGeom prst="rect">
            <a:avLst/>
          </a:prstGeom>
          <a:noFill/>
          <a:ln>
            <a:noFill/>
          </a:ln>
        </p:spPr>
      </p:pic>
      <p:cxnSp>
        <p:nvCxnSpPr>
          <p:cNvPr id="107" name="Google Shape;107;p17"/>
          <p:cNvCxnSpPr/>
          <p:nvPr/>
        </p:nvCxnSpPr>
        <p:spPr>
          <a:xfrm>
            <a:off x="334450" y="1329950"/>
            <a:ext cx="3670500" cy="0"/>
          </a:xfrm>
          <a:prstGeom prst="straightConnector1">
            <a:avLst/>
          </a:prstGeom>
          <a:noFill/>
          <a:ln w="19050" cap="flat" cmpd="sng">
            <a:solidFill>
              <a:srgbClr val="26AF9A"/>
            </a:solidFill>
            <a:prstDash val="solid"/>
            <a:round/>
            <a:headEnd type="none" w="med" len="med"/>
            <a:tailEnd type="none" w="med" len="med"/>
          </a:ln>
        </p:spPr>
      </p:cxnSp>
      <p:cxnSp>
        <p:nvCxnSpPr>
          <p:cNvPr id="108" name="Google Shape;108;p17"/>
          <p:cNvCxnSpPr/>
          <p:nvPr/>
        </p:nvCxnSpPr>
        <p:spPr>
          <a:xfrm>
            <a:off x="4696650" y="1329950"/>
            <a:ext cx="3670500" cy="0"/>
          </a:xfrm>
          <a:prstGeom prst="straightConnector1">
            <a:avLst/>
          </a:prstGeom>
          <a:noFill/>
          <a:ln w="19050" cap="flat" cmpd="sng">
            <a:solidFill>
              <a:srgbClr val="26AF9A"/>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12"/>
        <p:cNvGrpSpPr/>
        <p:nvPr/>
      </p:nvGrpSpPr>
      <p:grpSpPr>
        <a:xfrm>
          <a:off x="0" y="0"/>
          <a:ext cx="0" cy="0"/>
          <a:chOff x="0" y="0"/>
          <a:chExt cx="0" cy="0"/>
        </a:xfrm>
      </p:grpSpPr>
      <p:sp>
        <p:nvSpPr>
          <p:cNvPr id="113" name="Google Shape;113;p18"/>
          <p:cNvSpPr txBox="1"/>
          <p:nvPr/>
        </p:nvSpPr>
        <p:spPr>
          <a:xfrm>
            <a:off x="258200" y="3105150"/>
            <a:ext cx="3520200" cy="130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latin typeface="Open Sans"/>
                <a:ea typeface="Open Sans"/>
                <a:cs typeface="Open Sans"/>
                <a:sym typeface="Open Sans"/>
              </a:rPr>
              <a:t>Be SMART is an ideal presentation idea for schools, PTAs, churches, civic groups, training events, and neighborhood associations</a:t>
            </a:r>
            <a:endParaRPr sz="1600">
              <a:solidFill>
                <a:schemeClr val="dk1"/>
              </a:solidFill>
              <a:latin typeface="Open Sans"/>
              <a:ea typeface="Open Sans"/>
              <a:cs typeface="Open Sans"/>
              <a:sym typeface="Open Sans"/>
            </a:endParaRPr>
          </a:p>
        </p:txBody>
      </p:sp>
      <p:pic>
        <p:nvPicPr>
          <p:cNvPr id="114" name="Google Shape;114;p18"/>
          <p:cNvPicPr preferRelativeResize="0"/>
          <p:nvPr/>
        </p:nvPicPr>
        <p:blipFill rotWithShape="1">
          <a:blip r:embed="rId3">
            <a:alphaModFix/>
          </a:blip>
          <a:srcRect l="21412" r="14382"/>
          <a:stretch/>
        </p:blipFill>
        <p:spPr>
          <a:xfrm>
            <a:off x="4572000" y="0"/>
            <a:ext cx="4572000" cy="5143500"/>
          </a:xfrm>
          <a:prstGeom prst="rect">
            <a:avLst/>
          </a:prstGeom>
          <a:noFill/>
          <a:ln>
            <a:noFill/>
          </a:ln>
        </p:spPr>
      </p:pic>
      <p:sp>
        <p:nvSpPr>
          <p:cNvPr id="115" name="Google Shape;115;p18"/>
          <p:cNvSpPr txBox="1"/>
          <p:nvPr/>
        </p:nvSpPr>
        <p:spPr>
          <a:xfrm>
            <a:off x="258200" y="185700"/>
            <a:ext cx="34536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26AF9A"/>
                </a:solidFill>
                <a:latin typeface="Open Sans ExtraBold"/>
                <a:ea typeface="Open Sans ExtraBold"/>
                <a:cs typeface="Open Sans ExtraBold"/>
                <a:sym typeface="Open Sans ExtraBold"/>
              </a:rPr>
              <a:t>Local Partner</a:t>
            </a:r>
            <a:endParaRPr sz="3200">
              <a:solidFill>
                <a:srgbClr val="26AF9A"/>
              </a:solidFill>
              <a:latin typeface="Open Sans ExtraBold"/>
              <a:ea typeface="Open Sans ExtraBold"/>
              <a:cs typeface="Open Sans ExtraBold"/>
              <a:sym typeface="Open Sans ExtraBold"/>
            </a:endParaRPr>
          </a:p>
          <a:p>
            <a:pPr marL="0" lvl="0" indent="0" algn="l" rtl="0">
              <a:spcBef>
                <a:spcPts val="0"/>
              </a:spcBef>
              <a:spcAft>
                <a:spcPts val="0"/>
              </a:spcAft>
              <a:buNone/>
            </a:pPr>
            <a:r>
              <a:rPr lang="en" sz="3200">
                <a:solidFill>
                  <a:srgbClr val="26AF9A"/>
                </a:solidFill>
                <a:latin typeface="Open Sans ExtraBold"/>
                <a:ea typeface="Open Sans ExtraBold"/>
                <a:cs typeface="Open Sans ExtraBold"/>
                <a:sym typeface="Open Sans ExtraBold"/>
              </a:rPr>
              <a:t>Presentation</a:t>
            </a:r>
            <a:endParaRPr sz="3200">
              <a:solidFill>
                <a:srgbClr val="26AF9A"/>
              </a:solidFill>
              <a:latin typeface="Oswald Medium"/>
              <a:ea typeface="Oswald Medium"/>
              <a:cs typeface="Oswald Medium"/>
              <a:sym typeface="Oswald Medium"/>
            </a:endParaRPr>
          </a:p>
        </p:txBody>
      </p:sp>
      <p:pic>
        <p:nvPicPr>
          <p:cNvPr id="116" name="Google Shape;116;p18"/>
          <p:cNvPicPr preferRelativeResize="0"/>
          <p:nvPr/>
        </p:nvPicPr>
        <p:blipFill>
          <a:blip r:embed="rId4">
            <a:alphaModFix/>
          </a:blip>
          <a:stretch>
            <a:fillRect/>
          </a:stretch>
        </p:blipFill>
        <p:spPr>
          <a:xfrm>
            <a:off x="0" y="4543413"/>
            <a:ext cx="9144000" cy="600075"/>
          </a:xfrm>
          <a:prstGeom prst="rect">
            <a:avLst/>
          </a:prstGeom>
          <a:noFill/>
          <a:ln>
            <a:noFill/>
          </a:ln>
        </p:spPr>
      </p:pic>
      <p:sp>
        <p:nvSpPr>
          <p:cNvPr id="117" name="Google Shape;117;p18"/>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118" name="Google Shape;118;p18"/>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9"/>
          <p:cNvPicPr preferRelativeResize="0"/>
          <p:nvPr/>
        </p:nvPicPr>
        <p:blipFill>
          <a:blip r:embed="rId3">
            <a:alphaModFix/>
          </a:blip>
          <a:stretch>
            <a:fillRect/>
          </a:stretch>
        </p:blipFill>
        <p:spPr>
          <a:xfrm rot="-5400000">
            <a:off x="1989037" y="-2000137"/>
            <a:ext cx="5154675" cy="9154949"/>
          </a:xfrm>
          <a:prstGeom prst="rect">
            <a:avLst/>
          </a:prstGeom>
          <a:noFill/>
          <a:ln>
            <a:noFill/>
          </a:ln>
        </p:spPr>
      </p:pic>
      <p:sp>
        <p:nvSpPr>
          <p:cNvPr id="124" name="Google Shape;124;p19"/>
          <p:cNvSpPr txBox="1"/>
          <p:nvPr/>
        </p:nvSpPr>
        <p:spPr>
          <a:xfrm>
            <a:off x="258196" y="1118811"/>
            <a:ext cx="71319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 sz="4069">
                <a:solidFill>
                  <a:srgbClr val="FFFFFF"/>
                </a:solidFill>
                <a:latin typeface="Open Sans ExtraBold"/>
                <a:ea typeface="Open Sans ExtraBold"/>
                <a:cs typeface="Open Sans ExtraBold"/>
                <a:sym typeface="Open Sans ExtraBold"/>
              </a:rPr>
              <a:t>Firearms are the LEADING CAUSE of death for CHILDREN in the US.</a:t>
            </a:r>
            <a:endParaRPr sz="4069">
              <a:solidFill>
                <a:srgbClr val="FFFFFF"/>
              </a:solidFill>
              <a:highlight>
                <a:srgbClr val="FFFFFF"/>
              </a:highlight>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sz="3300" b="1">
              <a:solidFill>
                <a:srgbClr val="0F1419"/>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endParaRPr sz="3300" b="1">
              <a:solidFill>
                <a:srgbClr val="0F1419"/>
              </a:solidFill>
              <a:highlight>
                <a:srgbClr val="FFFFFF"/>
              </a:highlight>
              <a:latin typeface="Roboto"/>
              <a:ea typeface="Roboto"/>
              <a:cs typeface="Roboto"/>
              <a:sym typeface="Roboto"/>
            </a:endParaRPr>
          </a:p>
          <a:p>
            <a:pPr marL="0" lvl="0" indent="0" algn="l" rtl="0">
              <a:lnSpc>
                <a:spcPct val="115000"/>
              </a:lnSpc>
              <a:spcBef>
                <a:spcPts val="1200"/>
              </a:spcBef>
              <a:spcAft>
                <a:spcPts val="1200"/>
              </a:spcAft>
              <a:buNone/>
            </a:pPr>
            <a:endParaRPr sz="3300" b="1">
              <a:solidFill>
                <a:srgbClr val="0F1419"/>
              </a:solidFill>
              <a:highlight>
                <a:srgbClr val="FFFFFF"/>
              </a:highlight>
              <a:latin typeface="Roboto"/>
              <a:ea typeface="Roboto"/>
              <a:cs typeface="Roboto"/>
              <a:sym typeface="Roboto"/>
            </a:endParaRPr>
          </a:p>
        </p:txBody>
      </p:sp>
      <p:pic>
        <p:nvPicPr>
          <p:cNvPr id="125" name="Google Shape;125;p19"/>
          <p:cNvPicPr preferRelativeResize="0"/>
          <p:nvPr/>
        </p:nvPicPr>
        <p:blipFill>
          <a:blip r:embed="rId4">
            <a:alphaModFix/>
          </a:blip>
          <a:stretch>
            <a:fillRect/>
          </a:stretch>
        </p:blipFill>
        <p:spPr>
          <a:xfrm>
            <a:off x="0" y="4554538"/>
            <a:ext cx="9144000" cy="600075"/>
          </a:xfrm>
          <a:prstGeom prst="rect">
            <a:avLst/>
          </a:prstGeom>
          <a:noFill/>
          <a:ln>
            <a:noFill/>
          </a:ln>
        </p:spPr>
      </p:pic>
      <p:sp>
        <p:nvSpPr>
          <p:cNvPr id="126" name="Google Shape;126;p19"/>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127" name="Google Shape;127;p19"/>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28" name="Google Shape;128;p19"/>
          <p:cNvPicPr preferRelativeResize="0"/>
          <p:nvPr/>
        </p:nvPicPr>
        <p:blipFill rotWithShape="1">
          <a:blip r:embed="rId5">
            <a:alphaModFix/>
          </a:blip>
          <a:srcRect r="48424"/>
          <a:stretch/>
        </p:blipFill>
        <p:spPr>
          <a:xfrm>
            <a:off x="373050" y="269225"/>
            <a:ext cx="1017451" cy="773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sldNum" idx="12"/>
          </p:nvPr>
        </p:nvSpPr>
        <p:spPr>
          <a:xfrm>
            <a:off x="8472458" y="463806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34" name="Google Shape;134;p20"/>
          <p:cNvPicPr preferRelativeResize="0"/>
          <p:nvPr/>
        </p:nvPicPr>
        <p:blipFill>
          <a:blip r:embed="rId3">
            <a:alphaModFix/>
          </a:blip>
          <a:stretch>
            <a:fillRect/>
          </a:stretch>
        </p:blipFill>
        <p:spPr>
          <a:xfrm rot="-5400000">
            <a:off x="1983463" y="-1983462"/>
            <a:ext cx="5188024" cy="9154949"/>
          </a:xfrm>
          <a:prstGeom prst="rect">
            <a:avLst/>
          </a:prstGeom>
          <a:noFill/>
          <a:ln>
            <a:noFill/>
          </a:ln>
        </p:spPr>
      </p:pic>
      <p:sp>
        <p:nvSpPr>
          <p:cNvPr id="135" name="Google Shape;135;p20"/>
          <p:cNvSpPr txBox="1"/>
          <p:nvPr/>
        </p:nvSpPr>
        <p:spPr>
          <a:xfrm>
            <a:off x="258200" y="1166388"/>
            <a:ext cx="7414800" cy="3416400"/>
          </a:xfrm>
          <a:prstGeom prst="rect">
            <a:avLst/>
          </a:prstGeom>
          <a:noFill/>
          <a:ln>
            <a:noFill/>
          </a:ln>
        </p:spPr>
        <p:txBody>
          <a:bodyPr spcFirstLastPara="1" wrap="square" lIns="91425" tIns="91425" rIns="91425" bIns="91425" anchor="t" anchorCtr="0">
            <a:normAutofit fontScale="47500" lnSpcReduction="10000"/>
          </a:bodyPr>
          <a:lstStyle/>
          <a:p>
            <a:pPr marL="0" lvl="0" indent="0" algn="l" rtl="0">
              <a:lnSpc>
                <a:spcPct val="115000"/>
              </a:lnSpc>
              <a:spcBef>
                <a:spcPts val="0"/>
              </a:spcBef>
              <a:spcAft>
                <a:spcPts val="0"/>
              </a:spcAft>
              <a:buNone/>
            </a:pPr>
            <a:r>
              <a:rPr lang="en" sz="5558">
                <a:solidFill>
                  <a:srgbClr val="FFFFFF"/>
                </a:solidFill>
                <a:latin typeface="Open Sans ExtraBold"/>
                <a:ea typeface="Open Sans ExtraBold"/>
                <a:cs typeface="Open Sans ExtraBold"/>
                <a:sym typeface="Open Sans ExtraBold"/>
              </a:rPr>
              <a:t>In incidents of gunfire on school grounds, up to 76% of shooters under the age of 18 obtained the gun(s) they used from their home or the home of relatives or friends. </a:t>
            </a:r>
            <a:endParaRPr sz="5558">
              <a:solidFill>
                <a:srgbClr val="FFFFFF"/>
              </a:solidFill>
              <a:latin typeface="Open Sans ExtraBold"/>
              <a:ea typeface="Open Sans ExtraBold"/>
              <a:cs typeface="Open Sans ExtraBold"/>
              <a:sym typeface="Open Sans ExtraBold"/>
            </a:endParaRPr>
          </a:p>
          <a:p>
            <a:pPr marL="0" lvl="0" indent="0" algn="l" rtl="0">
              <a:lnSpc>
                <a:spcPct val="115000"/>
              </a:lnSpc>
              <a:spcBef>
                <a:spcPts val="0"/>
              </a:spcBef>
              <a:spcAft>
                <a:spcPts val="0"/>
              </a:spcAft>
              <a:buNone/>
            </a:pPr>
            <a:endParaRPr sz="5558" b="1">
              <a:solidFill>
                <a:srgbClr val="26AF9A"/>
              </a:solidFill>
              <a:latin typeface="Open Sans"/>
              <a:ea typeface="Open Sans"/>
              <a:cs typeface="Open Sans"/>
              <a:sym typeface="Open Sans"/>
            </a:endParaRPr>
          </a:p>
          <a:p>
            <a:pPr marL="0" lvl="0" indent="0" algn="l" rtl="0">
              <a:lnSpc>
                <a:spcPct val="115000"/>
              </a:lnSpc>
              <a:spcBef>
                <a:spcPts val="0"/>
              </a:spcBef>
              <a:spcAft>
                <a:spcPts val="0"/>
              </a:spcAft>
              <a:buNone/>
            </a:pPr>
            <a:endParaRPr sz="3300" b="1">
              <a:solidFill>
                <a:srgbClr val="0F1419"/>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None/>
            </a:pPr>
            <a:endParaRPr sz="3300" b="1">
              <a:solidFill>
                <a:srgbClr val="0F1419"/>
              </a:solidFill>
              <a:highlight>
                <a:srgbClr val="FFFFFF"/>
              </a:highlight>
              <a:latin typeface="Roboto"/>
              <a:ea typeface="Roboto"/>
              <a:cs typeface="Roboto"/>
              <a:sym typeface="Roboto"/>
            </a:endParaRPr>
          </a:p>
          <a:p>
            <a:pPr marL="0" lvl="0" indent="0" algn="l" rtl="0">
              <a:lnSpc>
                <a:spcPct val="115000"/>
              </a:lnSpc>
              <a:spcBef>
                <a:spcPts val="1200"/>
              </a:spcBef>
              <a:spcAft>
                <a:spcPts val="1200"/>
              </a:spcAft>
              <a:buNone/>
            </a:pPr>
            <a:endParaRPr sz="3300" b="1">
              <a:solidFill>
                <a:srgbClr val="0F1419"/>
              </a:solidFill>
              <a:highlight>
                <a:srgbClr val="FFFFFF"/>
              </a:highlight>
              <a:latin typeface="Roboto"/>
              <a:ea typeface="Roboto"/>
              <a:cs typeface="Roboto"/>
              <a:sym typeface="Roboto"/>
            </a:endParaRPr>
          </a:p>
        </p:txBody>
      </p:sp>
      <p:pic>
        <p:nvPicPr>
          <p:cNvPr id="136" name="Google Shape;136;p20"/>
          <p:cNvPicPr preferRelativeResize="0"/>
          <p:nvPr/>
        </p:nvPicPr>
        <p:blipFill>
          <a:blip r:embed="rId4">
            <a:alphaModFix/>
          </a:blip>
          <a:stretch>
            <a:fillRect/>
          </a:stretch>
        </p:blipFill>
        <p:spPr>
          <a:xfrm>
            <a:off x="5475" y="4582788"/>
            <a:ext cx="9144000" cy="600075"/>
          </a:xfrm>
          <a:prstGeom prst="rect">
            <a:avLst/>
          </a:prstGeom>
          <a:noFill/>
          <a:ln>
            <a:noFill/>
          </a:ln>
        </p:spPr>
      </p:pic>
      <p:sp>
        <p:nvSpPr>
          <p:cNvPr id="137" name="Google Shape;137;p20"/>
          <p:cNvSpPr txBox="1"/>
          <p:nvPr/>
        </p:nvSpPr>
        <p:spPr>
          <a:xfrm>
            <a:off x="6803927" y="4684326"/>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lt1"/>
                </a:solidFill>
                <a:latin typeface="Open Sans ExtraBold"/>
                <a:ea typeface="Open Sans ExtraBold"/>
                <a:cs typeface="Open Sans ExtraBold"/>
                <a:sym typeface="Open Sans ExtraBold"/>
              </a:rPr>
              <a:t>BeSMARTforKids.org</a:t>
            </a:r>
            <a:endParaRPr sz="1200">
              <a:solidFill>
                <a:schemeClr val="lt1"/>
              </a:solidFill>
              <a:latin typeface="Open Sans ExtraBold"/>
              <a:ea typeface="Open Sans ExtraBold"/>
              <a:cs typeface="Open Sans ExtraBold"/>
              <a:sym typeface="Open Sans ExtraBold"/>
            </a:endParaRPr>
          </a:p>
        </p:txBody>
      </p:sp>
      <p:sp>
        <p:nvSpPr>
          <p:cNvPr id="138" name="Google Shape;138;p20"/>
          <p:cNvSpPr txBox="1">
            <a:spLocks noGrp="1"/>
          </p:cNvSpPr>
          <p:nvPr>
            <p:ph type="sldNum" idx="12"/>
          </p:nvPr>
        </p:nvSpPr>
        <p:spPr>
          <a:xfrm>
            <a:off x="8421635" y="467216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8</a:t>
            </a:fld>
            <a:endParaRPr>
              <a:solidFill>
                <a:schemeClr val="lt1"/>
              </a:solidFill>
            </a:endParaRPr>
          </a:p>
        </p:txBody>
      </p:sp>
      <p:pic>
        <p:nvPicPr>
          <p:cNvPr id="139" name="Google Shape;139;p20"/>
          <p:cNvPicPr preferRelativeResize="0"/>
          <p:nvPr/>
        </p:nvPicPr>
        <p:blipFill rotWithShape="1">
          <a:blip r:embed="rId5">
            <a:alphaModFix/>
          </a:blip>
          <a:srcRect r="50052"/>
          <a:stretch/>
        </p:blipFill>
        <p:spPr>
          <a:xfrm>
            <a:off x="360300" y="269225"/>
            <a:ext cx="985326" cy="77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p:nvPr/>
        </p:nvSpPr>
        <p:spPr>
          <a:xfrm>
            <a:off x="258200" y="3073900"/>
            <a:ext cx="4221600" cy="1276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1"/>
          <p:cNvSpPr/>
          <p:nvPr/>
        </p:nvSpPr>
        <p:spPr>
          <a:xfrm>
            <a:off x="258200" y="1295525"/>
            <a:ext cx="4221600" cy="1276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p:nvPr/>
        </p:nvSpPr>
        <p:spPr>
          <a:xfrm>
            <a:off x="4724400" y="3073888"/>
            <a:ext cx="4161300" cy="1276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1"/>
          <p:cNvSpPr txBox="1"/>
          <p:nvPr/>
        </p:nvSpPr>
        <p:spPr>
          <a:xfrm>
            <a:off x="181622" y="185700"/>
            <a:ext cx="6769200" cy="10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26AF9A"/>
                </a:solidFill>
                <a:latin typeface="Open Sans ExtraBold"/>
                <a:ea typeface="Open Sans ExtraBold"/>
                <a:cs typeface="Open Sans ExtraBold"/>
                <a:sym typeface="Open Sans ExtraBold"/>
              </a:rPr>
              <a:t>An American Problem</a:t>
            </a:r>
            <a:endParaRPr sz="1800">
              <a:solidFill>
                <a:srgbClr val="47555E"/>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2600">
              <a:latin typeface="Oswald Medium"/>
              <a:ea typeface="Oswald Medium"/>
              <a:cs typeface="Oswald Medium"/>
              <a:sym typeface="Oswald Medium"/>
            </a:endParaRPr>
          </a:p>
        </p:txBody>
      </p:sp>
      <p:sp>
        <p:nvSpPr>
          <p:cNvPr id="148" name="Google Shape;148;p21"/>
          <p:cNvSpPr txBox="1"/>
          <p:nvPr/>
        </p:nvSpPr>
        <p:spPr>
          <a:xfrm>
            <a:off x="181625" y="929325"/>
            <a:ext cx="33507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2B09A"/>
                </a:solidFill>
                <a:latin typeface="Open Sans"/>
                <a:ea typeface="Open Sans"/>
                <a:cs typeface="Open Sans"/>
                <a:sym typeface="Open Sans"/>
              </a:rPr>
              <a:t>Local 4 News Detroit</a:t>
            </a:r>
            <a:endParaRPr sz="1500">
              <a:solidFill>
                <a:srgbClr val="22B09A"/>
              </a:solidFill>
              <a:latin typeface="Open Sans"/>
              <a:ea typeface="Open Sans"/>
              <a:cs typeface="Open Sans"/>
              <a:sym typeface="Open Sans"/>
            </a:endParaRPr>
          </a:p>
        </p:txBody>
      </p:sp>
      <p:sp>
        <p:nvSpPr>
          <p:cNvPr id="149" name="Google Shape;149;p21"/>
          <p:cNvSpPr txBox="1"/>
          <p:nvPr/>
        </p:nvSpPr>
        <p:spPr>
          <a:xfrm>
            <a:off x="4622303" y="929325"/>
            <a:ext cx="35577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i="1">
                <a:solidFill>
                  <a:srgbClr val="22B09A"/>
                </a:solidFill>
                <a:latin typeface="Open Sans"/>
                <a:ea typeface="Open Sans"/>
                <a:cs typeface="Open Sans"/>
                <a:sym typeface="Open Sans"/>
              </a:rPr>
              <a:t>6 Action News Philadelphia</a:t>
            </a:r>
            <a:endParaRPr sz="1500" i="1">
              <a:solidFill>
                <a:srgbClr val="22B09A"/>
              </a:solidFill>
              <a:latin typeface="Open Sans"/>
              <a:ea typeface="Open Sans"/>
              <a:cs typeface="Open Sans"/>
              <a:sym typeface="Open Sans"/>
            </a:endParaRPr>
          </a:p>
        </p:txBody>
      </p:sp>
      <p:sp>
        <p:nvSpPr>
          <p:cNvPr id="150" name="Google Shape;150;p21"/>
          <p:cNvSpPr txBox="1"/>
          <p:nvPr/>
        </p:nvSpPr>
        <p:spPr>
          <a:xfrm>
            <a:off x="181646" y="2692098"/>
            <a:ext cx="19458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2B09A"/>
                </a:solidFill>
                <a:latin typeface="Open Sans"/>
                <a:ea typeface="Open Sans"/>
                <a:cs typeface="Open Sans"/>
                <a:sym typeface="Open Sans"/>
              </a:rPr>
              <a:t>Newsweek</a:t>
            </a:r>
            <a:endParaRPr sz="1500">
              <a:solidFill>
                <a:srgbClr val="22B09A"/>
              </a:solidFill>
              <a:latin typeface="Open Sans"/>
              <a:ea typeface="Open Sans"/>
              <a:cs typeface="Open Sans"/>
              <a:sym typeface="Open Sans"/>
            </a:endParaRPr>
          </a:p>
        </p:txBody>
      </p:sp>
      <p:sp>
        <p:nvSpPr>
          <p:cNvPr id="151" name="Google Shape;151;p21"/>
          <p:cNvSpPr txBox="1"/>
          <p:nvPr/>
        </p:nvSpPr>
        <p:spPr>
          <a:xfrm>
            <a:off x="4622302" y="2692100"/>
            <a:ext cx="29226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6AF9A"/>
                </a:solidFill>
                <a:latin typeface="Open Sans"/>
                <a:ea typeface="Open Sans"/>
                <a:cs typeface="Open Sans"/>
                <a:sym typeface="Open Sans"/>
              </a:rPr>
              <a:t>ABC, Inc., KTRK-TV Houston</a:t>
            </a:r>
            <a:endParaRPr sz="1500" b="1">
              <a:solidFill>
                <a:srgbClr val="26AF9A"/>
              </a:solidFill>
              <a:latin typeface="Open Sans"/>
              <a:ea typeface="Open Sans"/>
              <a:cs typeface="Open Sans"/>
              <a:sym typeface="Open Sans"/>
            </a:endParaRPr>
          </a:p>
        </p:txBody>
      </p:sp>
      <p:sp>
        <p:nvSpPr>
          <p:cNvPr id="152" name="Google Shape;152;p21"/>
          <p:cNvSpPr txBox="1"/>
          <p:nvPr/>
        </p:nvSpPr>
        <p:spPr>
          <a:xfrm>
            <a:off x="404275" y="1383950"/>
            <a:ext cx="3922800" cy="110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595959"/>
                </a:solidFill>
                <a:latin typeface="Droid Serif"/>
                <a:ea typeface="Droid Serif"/>
                <a:cs typeface="Droid Serif"/>
                <a:sym typeface="Droid Serif"/>
              </a:rPr>
              <a:t>Sheriff: Oxford High School shooter used 9 mm pistol recently purchased by father</a:t>
            </a:r>
            <a:endParaRPr b="1">
              <a:solidFill>
                <a:srgbClr val="595959"/>
              </a:solidFill>
              <a:latin typeface="Droid Serif"/>
              <a:ea typeface="Droid Serif"/>
              <a:cs typeface="Droid Serif"/>
              <a:sym typeface="Droid Serif"/>
            </a:endParaRPr>
          </a:p>
          <a:p>
            <a:pPr marL="0" lvl="0" indent="0" algn="l" rtl="0">
              <a:spcBef>
                <a:spcPts val="0"/>
              </a:spcBef>
              <a:spcAft>
                <a:spcPts val="0"/>
              </a:spcAft>
              <a:buClr>
                <a:schemeClr val="dk1"/>
              </a:buClr>
              <a:buSzPts val="1100"/>
              <a:buFont typeface="Arial"/>
              <a:buNone/>
            </a:pPr>
            <a:r>
              <a:rPr lang="en" i="1">
                <a:solidFill>
                  <a:srgbClr val="595959"/>
                </a:solidFill>
                <a:latin typeface="Times New Roman"/>
                <a:ea typeface="Times New Roman"/>
                <a:cs typeface="Times New Roman"/>
                <a:sym typeface="Times New Roman"/>
              </a:rPr>
              <a:t>Teen accused of shooting, killing 3 students*, injuring 8 other people</a:t>
            </a:r>
            <a:endParaRPr i="1">
              <a:solidFill>
                <a:srgbClr val="595959"/>
              </a:solidFill>
              <a:latin typeface="Times New Roman"/>
              <a:ea typeface="Times New Roman"/>
              <a:cs typeface="Times New Roman"/>
              <a:sym typeface="Times New Roman"/>
            </a:endParaRPr>
          </a:p>
          <a:p>
            <a:pPr marL="2286000" lvl="0" indent="0" algn="l" rtl="0">
              <a:lnSpc>
                <a:spcPct val="115000"/>
              </a:lnSpc>
              <a:spcBef>
                <a:spcPts val="0"/>
              </a:spcBef>
              <a:spcAft>
                <a:spcPts val="0"/>
              </a:spcAft>
              <a:buNone/>
            </a:pPr>
            <a:r>
              <a:rPr lang="en" sz="900" i="1">
                <a:solidFill>
                  <a:srgbClr val="595959"/>
                </a:solidFill>
                <a:latin typeface="Times New Roman"/>
                <a:ea typeface="Times New Roman"/>
                <a:cs typeface="Times New Roman"/>
                <a:sym typeface="Times New Roman"/>
              </a:rPr>
              <a:t>*updated 4 dead, 7 injured</a:t>
            </a:r>
            <a:endParaRPr sz="900" i="1">
              <a:solidFill>
                <a:srgbClr val="595959"/>
              </a:solidFill>
              <a:latin typeface="Times New Roman"/>
              <a:ea typeface="Times New Roman"/>
              <a:cs typeface="Times New Roman"/>
              <a:sym typeface="Times New Roman"/>
            </a:endParaRPr>
          </a:p>
        </p:txBody>
      </p:sp>
      <p:pic>
        <p:nvPicPr>
          <p:cNvPr id="153" name="Google Shape;153;p21"/>
          <p:cNvPicPr preferRelativeResize="0"/>
          <p:nvPr/>
        </p:nvPicPr>
        <p:blipFill>
          <a:blip r:embed="rId3">
            <a:alphaModFix/>
          </a:blip>
          <a:stretch>
            <a:fillRect/>
          </a:stretch>
        </p:blipFill>
        <p:spPr>
          <a:xfrm>
            <a:off x="0" y="4543413"/>
            <a:ext cx="9144000" cy="600075"/>
          </a:xfrm>
          <a:prstGeom prst="rect">
            <a:avLst/>
          </a:prstGeom>
          <a:noFill/>
          <a:ln>
            <a:noFill/>
          </a:ln>
        </p:spPr>
      </p:pic>
      <p:sp>
        <p:nvSpPr>
          <p:cNvPr id="154" name="Google Shape;154;p21"/>
          <p:cNvSpPr txBox="1"/>
          <p:nvPr/>
        </p:nvSpPr>
        <p:spPr>
          <a:xfrm>
            <a:off x="6829075" y="4658800"/>
            <a:ext cx="1894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26AF9A"/>
                </a:solidFill>
                <a:latin typeface="Open Sans ExtraBold"/>
                <a:ea typeface="Open Sans ExtraBold"/>
                <a:cs typeface="Open Sans ExtraBold"/>
                <a:sym typeface="Open Sans ExtraBold"/>
              </a:rPr>
              <a:t>BeSMARTforKids.org</a:t>
            </a:r>
            <a:endParaRPr sz="1200">
              <a:solidFill>
                <a:srgbClr val="26AF9A"/>
              </a:solidFill>
              <a:latin typeface="Open Sans ExtraBold"/>
              <a:ea typeface="Open Sans ExtraBold"/>
              <a:cs typeface="Open Sans ExtraBold"/>
              <a:sym typeface="Open Sans ExtraBold"/>
            </a:endParaRPr>
          </a:p>
        </p:txBody>
      </p:sp>
      <p:sp>
        <p:nvSpPr>
          <p:cNvPr id="155" name="Google Shape;155;p21"/>
          <p:cNvSpPr txBox="1">
            <a:spLocks noGrp="1"/>
          </p:cNvSpPr>
          <p:nvPr>
            <p:ph type="sldNum" idx="12"/>
          </p:nvPr>
        </p:nvSpPr>
        <p:spPr>
          <a:xfrm>
            <a:off x="8446783" y="46466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cxnSp>
        <p:nvCxnSpPr>
          <p:cNvPr id="156" name="Google Shape;156;p21"/>
          <p:cNvCxnSpPr/>
          <p:nvPr/>
        </p:nvCxnSpPr>
        <p:spPr>
          <a:xfrm>
            <a:off x="258200" y="1299175"/>
            <a:ext cx="4224900" cy="0"/>
          </a:xfrm>
          <a:prstGeom prst="straightConnector1">
            <a:avLst/>
          </a:prstGeom>
          <a:noFill/>
          <a:ln w="19050" cap="flat" cmpd="sng">
            <a:solidFill>
              <a:srgbClr val="26AF9A"/>
            </a:solidFill>
            <a:prstDash val="solid"/>
            <a:round/>
            <a:headEnd type="none" w="med" len="med"/>
            <a:tailEnd type="none" w="med" len="med"/>
          </a:ln>
        </p:spPr>
      </p:cxnSp>
      <p:cxnSp>
        <p:nvCxnSpPr>
          <p:cNvPr id="157" name="Google Shape;157;p21"/>
          <p:cNvCxnSpPr/>
          <p:nvPr/>
        </p:nvCxnSpPr>
        <p:spPr>
          <a:xfrm>
            <a:off x="4724400" y="1299175"/>
            <a:ext cx="4161300" cy="0"/>
          </a:xfrm>
          <a:prstGeom prst="straightConnector1">
            <a:avLst/>
          </a:prstGeom>
          <a:noFill/>
          <a:ln w="19050" cap="flat" cmpd="sng">
            <a:solidFill>
              <a:srgbClr val="26AF9A"/>
            </a:solidFill>
            <a:prstDash val="solid"/>
            <a:round/>
            <a:headEnd type="none" w="med" len="med"/>
            <a:tailEnd type="none" w="med" len="med"/>
          </a:ln>
        </p:spPr>
      </p:cxnSp>
      <p:cxnSp>
        <p:nvCxnSpPr>
          <p:cNvPr id="158" name="Google Shape;158;p21"/>
          <p:cNvCxnSpPr/>
          <p:nvPr/>
        </p:nvCxnSpPr>
        <p:spPr>
          <a:xfrm>
            <a:off x="258200" y="3073249"/>
            <a:ext cx="4221600" cy="0"/>
          </a:xfrm>
          <a:prstGeom prst="straightConnector1">
            <a:avLst/>
          </a:prstGeom>
          <a:noFill/>
          <a:ln w="19050" cap="flat" cmpd="sng">
            <a:solidFill>
              <a:srgbClr val="26AF9A"/>
            </a:solidFill>
            <a:prstDash val="solid"/>
            <a:round/>
            <a:headEnd type="none" w="med" len="med"/>
            <a:tailEnd type="none" w="med" len="med"/>
          </a:ln>
        </p:spPr>
      </p:cxnSp>
      <p:cxnSp>
        <p:nvCxnSpPr>
          <p:cNvPr id="159" name="Google Shape;159;p21"/>
          <p:cNvCxnSpPr/>
          <p:nvPr/>
        </p:nvCxnSpPr>
        <p:spPr>
          <a:xfrm>
            <a:off x="4724400" y="3073250"/>
            <a:ext cx="4161300" cy="0"/>
          </a:xfrm>
          <a:prstGeom prst="straightConnector1">
            <a:avLst/>
          </a:prstGeom>
          <a:noFill/>
          <a:ln w="19050" cap="flat" cmpd="sng">
            <a:solidFill>
              <a:srgbClr val="26AF9A"/>
            </a:solidFill>
            <a:prstDash val="solid"/>
            <a:round/>
            <a:headEnd type="none" w="med" len="med"/>
            <a:tailEnd type="none" w="med" len="med"/>
          </a:ln>
        </p:spPr>
      </p:cxnSp>
      <p:sp>
        <p:nvSpPr>
          <p:cNvPr id="160" name="Google Shape;160;p21"/>
          <p:cNvSpPr txBox="1"/>
          <p:nvPr/>
        </p:nvSpPr>
        <p:spPr>
          <a:xfrm>
            <a:off x="404286" y="3176953"/>
            <a:ext cx="3922800" cy="9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rgbClr val="595959"/>
                </a:solidFill>
                <a:latin typeface="Georgia"/>
                <a:ea typeface="Georgia"/>
                <a:cs typeface="Georgia"/>
                <a:sym typeface="Georgia"/>
              </a:rPr>
              <a:t>Loaded Gun Brought to Elementary School by 7-Year-Old Days After Uvalde: </a:t>
            </a:r>
            <a:r>
              <a:rPr lang="en" sz="1000" i="1">
                <a:solidFill>
                  <a:srgbClr val="595959"/>
                </a:solidFill>
                <a:latin typeface="Georgia"/>
                <a:ea typeface="Georgia"/>
                <a:cs typeface="Georgia"/>
                <a:sym typeface="Georgia"/>
              </a:rPr>
              <a:t>An investigation is underway at a Columbia, South Carolina, elementary school after a loaded handgun was found in the backpack of a 7-year-old student.</a:t>
            </a:r>
            <a:endParaRPr sz="1000" i="1">
              <a:solidFill>
                <a:srgbClr val="595959"/>
              </a:solidFill>
              <a:latin typeface="Georgia"/>
              <a:ea typeface="Georgia"/>
              <a:cs typeface="Georgia"/>
              <a:sym typeface="Georgia"/>
            </a:endParaRPr>
          </a:p>
          <a:p>
            <a:pPr marL="0" lvl="0" indent="0" algn="l" rtl="0">
              <a:lnSpc>
                <a:spcPct val="115000"/>
              </a:lnSpc>
              <a:spcBef>
                <a:spcPts val="1100"/>
              </a:spcBef>
              <a:spcAft>
                <a:spcPts val="0"/>
              </a:spcAft>
              <a:buNone/>
            </a:pPr>
            <a:endParaRPr sz="1600">
              <a:solidFill>
                <a:srgbClr val="595959"/>
              </a:solidFill>
              <a:latin typeface="Open Sans"/>
              <a:ea typeface="Open Sans"/>
              <a:cs typeface="Open Sans"/>
              <a:sym typeface="Open Sans"/>
            </a:endParaRPr>
          </a:p>
        </p:txBody>
      </p:sp>
      <p:sp>
        <p:nvSpPr>
          <p:cNvPr id="161" name="Google Shape;161;p21"/>
          <p:cNvSpPr txBox="1"/>
          <p:nvPr/>
        </p:nvSpPr>
        <p:spPr>
          <a:xfrm>
            <a:off x="4842215" y="3176953"/>
            <a:ext cx="3922800" cy="98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a:solidFill>
                  <a:srgbClr val="595959"/>
                </a:solidFill>
                <a:latin typeface="Georgia"/>
                <a:ea typeface="Georgia"/>
                <a:cs typeface="Georgia"/>
                <a:sym typeface="Georgia"/>
              </a:rPr>
              <a:t>Two teenage boys are in the hospital after being shot in what investigators believe to be a murder-suicide attempt in the Spring area.</a:t>
            </a:r>
            <a:endParaRPr sz="1300" b="1" i="1">
              <a:solidFill>
                <a:srgbClr val="595959"/>
              </a:solidFill>
              <a:latin typeface="Georgia"/>
              <a:ea typeface="Georgia"/>
              <a:cs typeface="Georgia"/>
              <a:sym typeface="Georgia"/>
            </a:endParaRPr>
          </a:p>
          <a:p>
            <a:pPr marL="0" lvl="0" indent="0" algn="l" rtl="0">
              <a:lnSpc>
                <a:spcPct val="115000"/>
              </a:lnSpc>
              <a:spcBef>
                <a:spcPts val="0"/>
              </a:spcBef>
              <a:spcAft>
                <a:spcPts val="0"/>
              </a:spcAft>
              <a:buNone/>
            </a:pPr>
            <a:endParaRPr sz="1900">
              <a:solidFill>
                <a:srgbClr val="595959"/>
              </a:solidFill>
              <a:latin typeface="Open Sans ExtraBold"/>
              <a:ea typeface="Open Sans ExtraBold"/>
              <a:cs typeface="Open Sans ExtraBold"/>
              <a:sym typeface="Open Sans ExtraBold"/>
            </a:endParaRPr>
          </a:p>
        </p:txBody>
      </p:sp>
      <p:sp>
        <p:nvSpPr>
          <p:cNvPr id="162" name="Google Shape;162;p21"/>
          <p:cNvSpPr/>
          <p:nvPr/>
        </p:nvSpPr>
        <p:spPr>
          <a:xfrm>
            <a:off x="4692825" y="1304500"/>
            <a:ext cx="4221600" cy="1276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rgbClr val="595959"/>
                </a:solidFill>
                <a:latin typeface="Consolas"/>
                <a:ea typeface="Consolas"/>
                <a:cs typeface="Consolas"/>
                <a:sym typeface="Consolas"/>
              </a:rPr>
              <a:t>Officials: 3-year-old shot after being left alone in car with gun in Caln Township</a:t>
            </a:r>
            <a:endParaRPr b="1">
              <a:solidFill>
                <a:srgbClr val="595959"/>
              </a:solidFill>
              <a:latin typeface="Consolas"/>
              <a:ea typeface="Consolas"/>
              <a:cs typeface="Consolas"/>
              <a:sym typeface="Consolas"/>
            </a:endParaRPr>
          </a:p>
          <a:p>
            <a:pPr marL="0" lvl="0" indent="0" algn="l" rtl="0">
              <a:spcBef>
                <a:spcPts val="90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3870</Words>
  <Application>Microsoft Office PowerPoint</Application>
  <PresentationFormat>On-screen Show (16:9)</PresentationFormat>
  <Paragraphs>356</Paragraphs>
  <Slides>23</Slides>
  <Notes>23</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Georgia</vt:lpstr>
      <vt:lpstr>Consolas</vt:lpstr>
      <vt:lpstr>Arial</vt:lpstr>
      <vt:lpstr>Open Sans ExtraBold</vt:lpstr>
      <vt:lpstr>Crimson Text</vt:lpstr>
      <vt:lpstr>Droid Serif</vt:lpstr>
      <vt:lpstr>Roboto</vt:lpstr>
      <vt:lpstr>Open Sans SemiBold</vt:lpstr>
      <vt:lpstr>Open Sans</vt:lpstr>
      <vt:lpstr>Oswald Medium</vt:lpstr>
      <vt:lpstr>Times New Roman</vt:lpstr>
      <vt:lpstr>Open Sans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Corso</cp:lastModifiedBy>
  <cp:revision>1</cp:revision>
  <dcterms:modified xsi:type="dcterms:W3CDTF">2022-11-30T02:20:34Z</dcterms:modified>
</cp:coreProperties>
</file>